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48"/>
  </p:notesMasterIdLst>
  <p:sldIdLst>
    <p:sldId id="262" r:id="rId3"/>
    <p:sldId id="296" r:id="rId4"/>
    <p:sldId id="307" r:id="rId5"/>
    <p:sldId id="277" r:id="rId6"/>
    <p:sldId id="275" r:id="rId7"/>
    <p:sldId id="263" r:id="rId8"/>
    <p:sldId id="264" r:id="rId9"/>
    <p:sldId id="266" r:id="rId10"/>
    <p:sldId id="257" r:id="rId11"/>
    <p:sldId id="293" r:id="rId12"/>
    <p:sldId id="294" r:id="rId13"/>
    <p:sldId id="295" r:id="rId14"/>
    <p:sldId id="278" r:id="rId15"/>
    <p:sldId id="289" r:id="rId16"/>
    <p:sldId id="291" r:id="rId17"/>
    <p:sldId id="274" r:id="rId18"/>
    <p:sldId id="273" r:id="rId19"/>
    <p:sldId id="279" r:id="rId20"/>
    <p:sldId id="281" r:id="rId21"/>
    <p:sldId id="280" r:id="rId22"/>
    <p:sldId id="282" r:id="rId23"/>
    <p:sldId id="284" r:id="rId24"/>
    <p:sldId id="285" r:id="rId25"/>
    <p:sldId id="283" r:id="rId26"/>
    <p:sldId id="286" r:id="rId27"/>
    <p:sldId id="287" r:id="rId28"/>
    <p:sldId id="297" r:id="rId29"/>
    <p:sldId id="308" r:id="rId30"/>
    <p:sldId id="288" r:id="rId31"/>
    <p:sldId id="298" r:id="rId32"/>
    <p:sldId id="258" r:id="rId33"/>
    <p:sldId id="265" r:id="rId34"/>
    <p:sldId id="259" r:id="rId35"/>
    <p:sldId id="260" r:id="rId36"/>
    <p:sldId id="299" r:id="rId37"/>
    <p:sldId id="309" r:id="rId38"/>
    <p:sldId id="301" r:id="rId39"/>
    <p:sldId id="302" r:id="rId40"/>
    <p:sldId id="303" r:id="rId41"/>
    <p:sldId id="300" r:id="rId42"/>
    <p:sldId id="304" r:id="rId43"/>
    <p:sldId id="305" r:id="rId44"/>
    <p:sldId id="306" r:id="rId45"/>
    <p:sldId id="261" r:id="rId46"/>
    <p:sldId id="267" r:id="rId4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Inter" panose="020B0604020202020204" charset="0"/>
      <p:regular r:id="rId53"/>
      <p:bold r:id="rId54"/>
    </p:embeddedFont>
    <p:embeddedFont>
      <p:font typeface="Lato Light" panose="020F0502020204030203" pitchFamily="34" charset="0"/>
      <p:regular r:id="rId55"/>
      <p:bold r:id="rId56"/>
      <p:italic r:id="rId57"/>
      <p:boldItalic r:id="rId58"/>
    </p:embeddedFont>
    <p:embeddedFont>
      <p:font typeface="League Spartan" panose="020B0604020202020204" charset="0"/>
      <p:regular r:id="rId59"/>
      <p:bold r:id="rId60"/>
    </p:embeddedFont>
    <p:embeddedFont>
      <p:font typeface="League Spartan Medium" panose="020B0604020202020204" charset="0"/>
      <p:regular r:id="rId61"/>
      <p:bold r:id="rId62"/>
    </p:embeddedFont>
    <p:embeddedFont>
      <p:font typeface="Open Sans Medium" panose="020B0604020202020204" charset="0"/>
      <p:regular r:id="rId63"/>
      <p:bold r:id="rId64"/>
      <p:italic r:id="rId65"/>
      <p:boldItalic r:id="rId66"/>
    </p:embeddedFont>
    <p:embeddedFont>
      <p:font typeface="Poppins" panose="00000500000000000000" pitchFamily="2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8A6E"/>
    <a:srgbClr val="FF5F38"/>
    <a:srgbClr val="FEE8CC"/>
    <a:srgbClr val="FFFFFF"/>
    <a:srgbClr val="FF432F"/>
    <a:srgbClr val="FF7248"/>
    <a:srgbClr val="FF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font" Target="fonts/font21.fntdata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134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225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081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091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195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014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624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853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267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139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895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51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4409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171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107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645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060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4553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6987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19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047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1022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SLIDES_API2505899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SLIDES_API2505899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SLIDES_API141700548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SLIDES_API141700548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SLIDES_API141700548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SLIDES_API141700548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1161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027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4057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136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326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4987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6097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3142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662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0466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SLIDES_API141700548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SLIDES_API141700548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SLIDES_API2505899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SLIDES_API2505899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SLIDES_API2505899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SLIDES_API2505899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435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SLIDES_API2505899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SLIDES_API2505899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SLIDES_API2505899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SLIDES_API2505899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SLIDES_API2505899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SLIDES_API2505899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l="7871" r="4470"/>
          <a:stretch/>
        </p:blipFill>
        <p:spPr>
          <a:xfrm rot="5399995">
            <a:off x="5161977" y="1270987"/>
            <a:ext cx="5149824" cy="260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7450" y="2488875"/>
            <a:ext cx="2666551" cy="26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642700" y="1589400"/>
            <a:ext cx="6474600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77" name="Google Shape;77;p17"/>
          <p:cNvSpPr>
            <a:spLocks noGrp="1"/>
          </p:cNvSpPr>
          <p:nvPr>
            <p:ph type="pic" idx="2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8" name="Google Shape;78;p17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name="adj" fmla="val 50000"/>
            </a:avLst>
          </a:prstGeom>
          <a:solidFill>
            <a:srgbClr val="F47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TITLE_1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9" name="Google Shape;89;p18"/>
          <p:cNvSpPr>
            <a:spLocks noGrp="1"/>
          </p:cNvSpPr>
          <p:nvPr>
            <p:ph type="pic" idx="3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TITLE_1_1_2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>
            <a:spLocks noGrp="1"/>
          </p:cNvSpPr>
          <p:nvPr>
            <p:ph type="pic" idx="4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TITLE_1_1_2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>
            <a:spLocks noGrp="1"/>
          </p:cNvSpPr>
          <p:nvPr>
            <p:ph type="pic" idx="3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2">
            <a:alphaModFix/>
          </a:blip>
          <a:srcRect r="49205" b="13464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Default Slide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4097288" y="1312051"/>
            <a:ext cx="2066887" cy="2072038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2979825" y="1320666"/>
            <a:ext cx="2197264" cy="1922987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3522899" y="2126219"/>
            <a:ext cx="2201823" cy="2066006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3734770" y="1278900"/>
            <a:ext cx="1658390" cy="1638576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2902137" y="2119803"/>
            <a:ext cx="1623325" cy="1665656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4601972" y="2120103"/>
            <a:ext cx="1639864" cy="1665623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3733047" y="2990677"/>
            <a:ext cx="1662404" cy="1639761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7" name="Google Shape;157;p26"/>
          <p:cNvSpPr/>
          <p:nvPr/>
        </p:nvSpPr>
        <p:spPr>
          <a:xfrm>
            <a:off x="3736306" y="1917864"/>
            <a:ext cx="423758" cy="316332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532785" y="3357930"/>
            <a:ext cx="325512" cy="42650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4965248" y="3654331"/>
            <a:ext cx="427165" cy="337446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5263221" y="2119823"/>
            <a:ext cx="332640" cy="43698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CUSTOM_3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1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3" name="Google Shape;173;p27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subTitle" idx="2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5" name="Google Shape;175;p27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3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4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185" name="Google Shape;185;p28"/>
          <p:cNvGrpSpPr/>
          <p:nvPr/>
        </p:nvGrpSpPr>
        <p:grpSpPr>
          <a:xfrm>
            <a:off x="3095387" y="1241947"/>
            <a:ext cx="2953226" cy="2951755"/>
            <a:chOff x="3102288" y="1429998"/>
            <a:chExt cx="2953226" cy="2951755"/>
          </a:xfrm>
        </p:grpSpPr>
        <p:sp>
          <p:nvSpPr>
            <p:cNvPr id="186" name="Google Shape;186;p28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3102288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1" name="Google Shape;191;p28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01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2" name="Google Shape;192;p28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3" name="Google Shape;193;p28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03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4" name="Google Shape;194;p28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04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5" name="Google Shape;195;p28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05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196" name="Google Shape;196;p28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gitlab.com/-/profile/keys" TargetMode="External"/><Relationship Id="rId4" Type="http://schemas.openxmlformats.org/officeDocument/2006/relationships/hyperlink" Target="https://gitlab.com/-/profil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-/profil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hyperlink" Target="https://gitlab.com/-/profile/key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linkedin.com/in/johnkellner/" TargetMode="Externa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Herzlich Willkommen zum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2359896" y="1781334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6000" b="1" dirty="0">
                <a:solidFill>
                  <a:schemeClr val="tx1"/>
                </a:solidFill>
              </a:rPr>
              <a:t>Training</a:t>
            </a:r>
            <a:r>
              <a:rPr lang="de" sz="4000" b="1" dirty="0"/>
              <a:t> </a:t>
            </a:r>
            <a:endParaRPr sz="4000" b="1"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1431132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2052638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2674144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3295650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1716882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2338388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2959894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3295650" y="306033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2918047" y="3304234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97B30DB6-A796-E4FF-B030-690CA95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41" y="1924208"/>
            <a:ext cx="2438405" cy="13716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Config - Username and Email</a:t>
            </a:r>
            <a:endParaRPr dirty="0"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4893706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DE" dirty="0"/>
              <a:t>Konfiguration des Benutzernamens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Konfiguration der Email 'youremail@example.com‘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Für die Konfiguration ist es wichtig einen Username und eine Email zu besitzen um die Author der commits zu identifizieren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Stelle sicher das dein Benutzer und deine Email zu deiner Organisation passen, damit Sie richtig identifiziert werden können.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Config - Username</a:t>
            </a:r>
            <a:endParaRPr dirty="0"/>
          </a:p>
        </p:txBody>
      </p:sp>
      <p:pic>
        <p:nvPicPr>
          <p:cNvPr id="5" name="Grafik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33D4582A-C7A7-1EEC-27CA-DBD97D093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81" y="1768085"/>
            <a:ext cx="4993481" cy="266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82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Config - Username and Email</a:t>
            </a:r>
            <a:endParaRPr/>
          </a:p>
        </p:txBody>
      </p:sp>
      <p:pic>
        <p:nvPicPr>
          <p:cNvPr id="6" name="Grafik 5" descr="Ein Bild, das Text, Screenshot, Schrift, Multimedia enthält.&#10;&#10;Automatisch generierte Beschreibung">
            <a:extLst>
              <a:ext uri="{FF2B5EF4-FFF2-40B4-BE49-F238E27FC236}">
                <a16:creationId xmlns:a16="http://schemas.microsoft.com/office/drawing/2014/main" id="{3861FB3C-6C67-402D-84EF-08ECC144F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18" y="1646873"/>
            <a:ext cx="6657975" cy="257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74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Starte ein neues Git Projekts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1A9FDB5-EC5E-7403-B4AD-F6BFC2C1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22" y="1939186"/>
            <a:ext cx="3683539" cy="2044533"/>
          </a:xfrm>
          <a:prstGeom prst="rect">
            <a:avLst/>
          </a:prstGeom>
        </p:spPr>
      </p:pic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90153BE2-5AAF-F6FD-2727-6F9B265B0B3C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</p:spTree>
    <p:extLst>
      <p:ext uri="{BB962C8B-B14F-4D97-AF65-F5344CB8AC3E}">
        <p14:creationId xmlns:p14="http://schemas.microsoft.com/office/powerpoint/2010/main" val="176799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Generieren eines SSH -Keys</a:t>
            </a:r>
            <a:endParaRPr dirty="0"/>
          </a:p>
        </p:txBody>
      </p:sp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  <p:pic>
        <p:nvPicPr>
          <p:cNvPr id="4" name="Grafik 3" descr="Ein Bild, das Text, Screenshot, Multimedia enthält.&#10;&#10;Automatisch generierte Beschreibung">
            <a:extLst>
              <a:ext uri="{FF2B5EF4-FFF2-40B4-BE49-F238E27FC236}">
                <a16:creationId xmlns:a16="http://schemas.microsoft.com/office/drawing/2014/main" id="{89E9738D-1DCA-5029-201B-7E250CD1B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711516"/>
            <a:ext cx="4000627" cy="2064544"/>
          </a:xfrm>
          <a:prstGeom prst="rect">
            <a:avLst/>
          </a:prstGeom>
        </p:spPr>
      </p:pic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C5E86536-F48D-A67F-4534-356BEF1AB8BC}"/>
              </a:ext>
            </a:extLst>
          </p:cNvPr>
          <p:cNvSpPr txBox="1">
            <a:spLocks/>
          </p:cNvSpPr>
          <p:nvPr/>
        </p:nvSpPr>
        <p:spPr>
          <a:xfrm>
            <a:off x="1390500" y="4028594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6" name="Google Shape;209;p30">
            <a:extLst>
              <a:ext uri="{FF2B5EF4-FFF2-40B4-BE49-F238E27FC236}">
                <a16:creationId xmlns:a16="http://schemas.microsoft.com/office/drawing/2014/main" id="{9E14F8F0-7EF6-116D-06C4-A9EA44C4D5B5}"/>
              </a:ext>
            </a:extLst>
          </p:cNvPr>
          <p:cNvSpPr txBox="1">
            <a:spLocks/>
          </p:cNvSpPr>
          <p:nvPr/>
        </p:nvSpPr>
        <p:spPr>
          <a:xfrm>
            <a:off x="1485594" y="413191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de-DE" dirty="0" err="1"/>
              <a:t>Gitlab</a:t>
            </a:r>
            <a:r>
              <a:rPr lang="de-DE" dirty="0"/>
              <a:t> 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  <a:hlinkClick r:id="rId4"/>
              </a:rPr>
              <a:t>User Settings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</a:rPr>
              <a:t>/</a:t>
            </a:r>
            <a:r>
              <a:rPr lang="de-DE" b="1" i="0" u="none" strike="noStrike" dirty="0">
                <a:solidFill>
                  <a:srgbClr val="333238"/>
                </a:solidFill>
                <a:effectLst/>
                <a:latin typeface="GitLab Sans"/>
                <a:hlinkClick r:id="rId5"/>
              </a:rPr>
              <a:t>SSH Keys</a:t>
            </a:r>
            <a:endParaRPr lang="de-DE" b="0" i="0" dirty="0">
              <a:solidFill>
                <a:srgbClr val="737278"/>
              </a:solidFill>
              <a:effectLst/>
              <a:latin typeface="GitLab Sans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1125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7" y="311584"/>
            <a:ext cx="4335465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SSH Zugriff / </a:t>
            </a:r>
            <a:r>
              <a:rPr lang="de-DE" dirty="0" err="1"/>
              <a:t>Gitlab</a:t>
            </a:r>
            <a:r>
              <a:rPr lang="de-DE" dirty="0"/>
              <a:t> / </a:t>
            </a:r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C5E86536-F48D-A67F-4534-356BEF1AB8BC}"/>
              </a:ext>
            </a:extLst>
          </p:cNvPr>
          <p:cNvSpPr txBox="1">
            <a:spLocks/>
          </p:cNvSpPr>
          <p:nvPr/>
        </p:nvSpPr>
        <p:spPr>
          <a:xfrm>
            <a:off x="1390500" y="4028594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6" name="Google Shape;209;p30">
            <a:extLst>
              <a:ext uri="{FF2B5EF4-FFF2-40B4-BE49-F238E27FC236}">
                <a16:creationId xmlns:a16="http://schemas.microsoft.com/office/drawing/2014/main" id="{9E14F8F0-7EF6-116D-06C4-A9EA44C4D5B5}"/>
              </a:ext>
            </a:extLst>
          </p:cNvPr>
          <p:cNvSpPr txBox="1">
            <a:spLocks/>
          </p:cNvSpPr>
          <p:nvPr/>
        </p:nvSpPr>
        <p:spPr>
          <a:xfrm>
            <a:off x="1485594" y="413191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de-DE" dirty="0" err="1"/>
              <a:t>Gitlab</a:t>
            </a:r>
            <a:r>
              <a:rPr lang="de-DE" dirty="0"/>
              <a:t> 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  <a:hlinkClick r:id="rId3"/>
              </a:rPr>
              <a:t>User Settings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</a:rPr>
              <a:t>/</a:t>
            </a:r>
            <a:r>
              <a:rPr lang="de-DE" b="1" i="0" u="none" strike="noStrike" dirty="0">
                <a:solidFill>
                  <a:srgbClr val="333238"/>
                </a:solidFill>
                <a:effectLst/>
                <a:latin typeface="GitLab Sans"/>
                <a:hlinkClick r:id="rId4"/>
              </a:rPr>
              <a:t>SSH Keys</a:t>
            </a:r>
            <a:endParaRPr lang="de-DE" b="0" i="0" dirty="0">
              <a:solidFill>
                <a:srgbClr val="737278"/>
              </a:solidFill>
              <a:effectLst/>
              <a:latin typeface="GitLab Sans"/>
            </a:endParaRPr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4CC0E78-7A49-211D-D38B-34B267C86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41" y="1357967"/>
            <a:ext cx="8912759" cy="222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3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Download einer Kopie eines existierenden Projektes</a:t>
            </a:r>
            <a:endParaRPr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05BA635-4575-1DC1-2424-85858B602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518" y="1888386"/>
            <a:ext cx="5187249" cy="2047821"/>
          </a:xfrm>
          <a:prstGeom prst="rect">
            <a:avLst/>
          </a:prstGeom>
        </p:spPr>
      </p:pic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</p:spTree>
    <p:extLst>
      <p:ext uri="{BB962C8B-B14F-4D97-AF65-F5344CB8AC3E}">
        <p14:creationId xmlns:p14="http://schemas.microsoft.com/office/powerpoint/2010/main" val="2016940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Grundlegende GIT-Bash-Befehle</a:t>
            </a:r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init: Initialisieren eines neuen GitRepositorys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clone: Klonen eines GitRepositorys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add: Änderungen zum StagingBereich hinzufügen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commit: Änderungen an das Repository übergeben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push: Lokale Änderungen in ein RemoteRepository übertragen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4559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2" name="Google Shape;207;p30">
            <a:extLst>
              <a:ext uri="{FF2B5EF4-FFF2-40B4-BE49-F238E27FC236}">
                <a16:creationId xmlns:a16="http://schemas.microsoft.com/office/drawing/2014/main" id="{F09829B0-7116-5B02-96E9-99F6C7DA2F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Modiliziere deine Files, </a:t>
            </a:r>
            <a:br>
              <a:rPr lang="de" dirty="0"/>
            </a:br>
            <a:r>
              <a:rPr lang="de" dirty="0"/>
              <a:t>benenne Sie um, ändere Sie</a:t>
            </a:r>
            <a:endParaRPr dirty="0"/>
          </a:p>
        </p:txBody>
      </p:sp>
      <p:sp>
        <p:nvSpPr>
          <p:cNvPr id="13" name="Google Shape;208;p30">
            <a:extLst>
              <a:ext uri="{FF2B5EF4-FFF2-40B4-BE49-F238E27FC236}">
                <a16:creationId xmlns:a16="http://schemas.microsoft.com/office/drawing/2014/main" id="{DFCFECD9-0C2D-3386-397F-778D47E7C41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Lösche deine Dateien </a:t>
            </a:r>
            <a:endParaRPr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2. Arbeite mit deinen Files</a:t>
            </a:r>
          </a:p>
        </p:txBody>
      </p:sp>
      <p:sp>
        <p:nvSpPr>
          <p:cNvPr id="15" name="Google Shape;210;p30">
            <a:extLst>
              <a:ext uri="{FF2B5EF4-FFF2-40B4-BE49-F238E27FC236}">
                <a16:creationId xmlns:a16="http://schemas.microsoft.com/office/drawing/2014/main" id="{FBC34110-8B82-F535-1AC6-DA7402013FD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Füge neue Dateie hinzu</a:t>
            </a:r>
            <a:endParaRPr dirty="0"/>
          </a:p>
        </p:txBody>
      </p:sp>
      <p:sp>
        <p:nvSpPr>
          <p:cNvPr id="16" name="Google Shape;207;p30">
            <a:extLst>
              <a:ext uri="{FF2B5EF4-FFF2-40B4-BE49-F238E27FC236}">
                <a16:creationId xmlns:a16="http://schemas.microsoft.com/office/drawing/2014/main" id="{3FAD677F-B717-4086-62F1-B877D8326B6A}"/>
              </a:ext>
            </a:extLst>
          </p:cNvPr>
          <p:cNvSpPr txBox="1">
            <a:spLocks/>
          </p:cNvSpPr>
          <p:nvPr/>
        </p:nvSpPr>
        <p:spPr>
          <a:xfrm>
            <a:off x="1393136" y="2915380"/>
            <a:ext cx="6743439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de-DE" dirty="0"/>
              <a:t>Jede Änderung kannst du mit deinem Lieblingseditor machen. Es gibt keine Einschränkung</a:t>
            </a:r>
          </a:p>
        </p:txBody>
      </p:sp>
    </p:spTree>
    <p:extLst>
      <p:ext uri="{BB962C8B-B14F-4D97-AF65-F5344CB8AC3E}">
        <p14:creationId xmlns:p14="http://schemas.microsoft.com/office/powerpoint/2010/main" val="2780566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2" name="Google Shape;207;p30">
            <a:extLst>
              <a:ext uri="{FF2B5EF4-FFF2-40B4-BE49-F238E27FC236}">
                <a16:creationId xmlns:a16="http://schemas.microsoft.com/office/drawing/2014/main" id="{F09829B0-7116-5B02-96E9-99F6C7DA2F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Dateien die sich nicht unter der Versionskontrolle befinden werden </a:t>
            </a:r>
            <a:r>
              <a:rPr lang="de" b="1" dirty="0"/>
              <a:t>„untracked“ </a:t>
            </a:r>
            <a:r>
              <a:rPr lang="de" dirty="0"/>
              <a:t>genannt </a:t>
            </a:r>
            <a:endParaRPr dirty="0"/>
          </a:p>
        </p:txBody>
      </p:sp>
      <p:sp>
        <p:nvSpPr>
          <p:cNvPr id="13" name="Google Shape;208;p30">
            <a:extLst>
              <a:ext uri="{FF2B5EF4-FFF2-40B4-BE49-F238E27FC236}">
                <a16:creationId xmlns:a16="http://schemas.microsoft.com/office/drawing/2014/main" id="{DFCFECD9-0C2D-3386-397F-778D47E7C41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Eine bereits bekannte Datei die sich in der Versionskontrolle befindet wird  als </a:t>
            </a:r>
            <a:r>
              <a:rPr lang="de" b="1" dirty="0"/>
              <a:t>„tracked“ </a:t>
            </a:r>
            <a:r>
              <a:rPr lang="de" dirty="0"/>
              <a:t>gekennzeichnet</a:t>
            </a:r>
            <a:endParaRPr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2. File Status</a:t>
            </a:r>
          </a:p>
        </p:txBody>
      </p:sp>
      <p:sp>
        <p:nvSpPr>
          <p:cNvPr id="15" name="Google Shape;210;p30">
            <a:extLst>
              <a:ext uri="{FF2B5EF4-FFF2-40B4-BE49-F238E27FC236}">
                <a16:creationId xmlns:a16="http://schemas.microsoft.com/office/drawing/2014/main" id="{FBC34110-8B82-F535-1AC6-DA7402013FD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Eine bereits getrackte Datei kann sich im Status </a:t>
            </a:r>
            <a:r>
              <a:rPr lang="de" b="1" dirty="0"/>
              <a:t>„unmodified“ </a:t>
            </a:r>
            <a:r>
              <a:rPr lang="de" dirty="0"/>
              <a:t>befinden was bedeutet. Sie wurde nicht geändert oder </a:t>
            </a:r>
            <a:r>
              <a:rPr lang="de-DE" dirty="0"/>
              <a:t>Sie wurde verändert und wir erhalten den Status </a:t>
            </a:r>
            <a:r>
              <a:rPr lang="de-DE" b="1" dirty="0"/>
              <a:t>„</a:t>
            </a:r>
            <a:r>
              <a:rPr lang="de-DE" b="1" dirty="0" err="1"/>
              <a:t>modified</a:t>
            </a:r>
            <a:r>
              <a:rPr lang="de-DE" b="1" dirty="0"/>
              <a:t>“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396643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Herzlich Willkommen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691128" y="2061868"/>
            <a:ext cx="6916390" cy="1861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4400" b="1" dirty="0">
                <a:solidFill>
                  <a:schemeClr val="tx1"/>
                </a:solidFill>
              </a:rPr>
              <a:t>Vorstellungsrunde</a:t>
            </a:r>
            <a:r>
              <a:rPr lang="de" sz="4000" b="1" dirty="0"/>
              <a:t> </a:t>
            </a:r>
            <a:endParaRPr sz="4000" b="1"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3527817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4149323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4770829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5392335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3813567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4435073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5056579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5392335" y="4003349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5014732" y="4247252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97B30DB6-A796-E4FF-B030-690CA95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53" y="3747832"/>
            <a:ext cx="2438405" cy="13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98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3. Behalte die Übersicht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F00B3ED-D005-6BB0-68C9-D8F800239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115" y="1647550"/>
            <a:ext cx="4015678" cy="23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44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4. Füge die Dateien der „</a:t>
            </a:r>
            <a:r>
              <a:rPr lang="de-DE" dirty="0" err="1"/>
              <a:t>Staging</a:t>
            </a:r>
            <a:r>
              <a:rPr lang="de-DE" dirty="0"/>
              <a:t> Area“ hinzu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99A282-6247-7DAC-C8B5-D0568354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40" y="1647550"/>
            <a:ext cx="3720760" cy="233270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Google Shape;215;p31">
            <a:extLst>
              <a:ext uri="{FF2B5EF4-FFF2-40B4-BE49-F238E27FC236}">
                <a16:creationId xmlns:a16="http://schemas.microsoft.com/office/drawing/2014/main" id="{A760F9DF-0397-7F91-9D2F-EB75054E93EF}"/>
              </a:ext>
            </a:extLst>
          </p:cNvPr>
          <p:cNvSpPr txBox="1">
            <a:spLocks/>
          </p:cNvSpPr>
          <p:nvPr/>
        </p:nvSpPr>
        <p:spPr>
          <a:xfrm>
            <a:off x="5040165" y="1971373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600" dirty="0"/>
              <a:t>Wo befinden wir uns?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B1F54D5-9491-45C2-CA16-72DEDDE2E5F2}"/>
              </a:ext>
            </a:extLst>
          </p:cNvPr>
          <p:cNvSpPr txBox="1"/>
          <p:nvPr/>
        </p:nvSpPr>
        <p:spPr>
          <a:xfrm>
            <a:off x="5046097" y="3439307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5D139B4-2DC0-DAD1-67EA-0AF068A75336}"/>
              </a:ext>
            </a:extLst>
          </p:cNvPr>
          <p:cNvSpPr txBox="1"/>
          <p:nvPr/>
        </p:nvSpPr>
        <p:spPr>
          <a:xfrm>
            <a:off x="6991578" y="3439307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cxnSp>
        <p:nvCxnSpPr>
          <p:cNvPr id="9" name="Verbinder: gekrümmt 8">
            <a:extLst>
              <a:ext uri="{FF2B5EF4-FFF2-40B4-BE49-F238E27FC236}">
                <a16:creationId xmlns:a16="http://schemas.microsoft.com/office/drawing/2014/main" id="{BC83EA30-E4A6-4494-348B-AE35E99998B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11807" y="2466567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913C6BA-2078-631D-AD3F-4524A45C91C1}"/>
              </a:ext>
            </a:extLst>
          </p:cNvPr>
          <p:cNvSpPr txBox="1"/>
          <p:nvPr/>
        </p:nvSpPr>
        <p:spPr>
          <a:xfrm>
            <a:off x="6686797" y="2625467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add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938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4. Füge die Dateien der „</a:t>
            </a:r>
            <a:r>
              <a:rPr lang="de-DE" dirty="0" err="1"/>
              <a:t>Staging</a:t>
            </a:r>
            <a:r>
              <a:rPr lang="de-DE" dirty="0"/>
              <a:t> Area“ hinzu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99A282-6247-7DAC-C8B5-D0568354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40" y="1647550"/>
            <a:ext cx="3720760" cy="233270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235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5. </a:t>
            </a:r>
            <a:r>
              <a:rPr lang="de-DE" dirty="0" err="1"/>
              <a:t>Commite</a:t>
            </a:r>
            <a:r>
              <a:rPr lang="de-DE" dirty="0"/>
              <a:t> alle Änderungen im Stage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292F78-5BA6-F4D6-F97F-024C93D12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48" y="1704953"/>
            <a:ext cx="4992329" cy="223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60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– Wo befinden wir uns?</a:t>
            </a:r>
            <a:endParaRPr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7009328-AED5-E5C9-2462-7150B771FEF3}"/>
              </a:ext>
            </a:extLst>
          </p:cNvPr>
          <p:cNvSpPr txBox="1"/>
          <p:nvPr/>
        </p:nvSpPr>
        <p:spPr>
          <a:xfrm>
            <a:off x="2709863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EBD919-DC9D-1D9A-0809-6F845E87CA99}"/>
              </a:ext>
            </a:extLst>
          </p:cNvPr>
          <p:cNvSpPr txBox="1"/>
          <p:nvPr/>
        </p:nvSpPr>
        <p:spPr>
          <a:xfrm>
            <a:off x="4655344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Local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E40F1B1B-B720-E502-4EDD-9D96AF576AC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57557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32D38E1A-2026-AE7C-BADD-5784655E63CA}"/>
              </a:ext>
            </a:extLst>
          </p:cNvPr>
          <p:cNvSpPr txBox="1"/>
          <p:nvPr/>
        </p:nvSpPr>
        <p:spPr>
          <a:xfrm>
            <a:off x="4150528" y="1703120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commit</a:t>
            </a:r>
            <a:endParaRPr lang="de-DE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18D005D-B5DA-AC9F-0EA8-0A967DFB40AD}"/>
              </a:ext>
            </a:extLst>
          </p:cNvPr>
          <p:cNvSpPr txBox="1"/>
          <p:nvPr/>
        </p:nvSpPr>
        <p:spPr>
          <a:xfrm>
            <a:off x="764382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cxnSp>
        <p:nvCxnSpPr>
          <p:cNvPr id="9" name="Verbinder: gekrümmt 8">
            <a:extLst>
              <a:ext uri="{FF2B5EF4-FFF2-40B4-BE49-F238E27FC236}">
                <a16:creationId xmlns:a16="http://schemas.microsoft.com/office/drawing/2014/main" id="{9E09F5D9-71D0-A466-5259-67420B7C8DD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0093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solidFill>
              <a:schemeClr val="dk1">
                <a:shade val="95000"/>
                <a:satMod val="105000"/>
                <a:alpha val="18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3F0C71-4BB7-7DFA-2853-C288D161612C}"/>
              </a:ext>
            </a:extLst>
          </p:cNvPr>
          <p:cNvSpPr txBox="1"/>
          <p:nvPr/>
        </p:nvSpPr>
        <p:spPr>
          <a:xfrm>
            <a:off x="2405083" y="1682038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00000">
                    <a:alpha val="37000"/>
                  </a:srgbClr>
                </a:solidFill>
              </a:rPr>
              <a:t>add</a:t>
            </a:r>
            <a:endParaRPr lang="de-DE" dirty="0">
              <a:solidFill>
                <a:srgbClr val="000000">
                  <a:alpha val="37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339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6. Behalte den Überblick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1AFB10-B317-5BE5-0208-170C7F539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72" y="1632385"/>
            <a:ext cx="4179454" cy="18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21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7. Überprüfe die GIT Verlauf</a:t>
            </a:r>
          </a:p>
        </p:txBody>
      </p:sp>
      <p:sp>
        <p:nvSpPr>
          <p:cNvPr id="6" name="Google Shape;215;p31">
            <a:extLst>
              <a:ext uri="{FF2B5EF4-FFF2-40B4-BE49-F238E27FC236}">
                <a16:creationId xmlns:a16="http://schemas.microsoft.com/office/drawing/2014/main" id="{FE8A4A65-A116-EB9A-812F-D000D5A5DA1D}"/>
              </a:ext>
            </a:extLst>
          </p:cNvPr>
          <p:cNvSpPr txBox="1">
            <a:spLocks/>
          </p:cNvSpPr>
          <p:nvPr/>
        </p:nvSpPr>
        <p:spPr>
          <a:xfrm>
            <a:off x="1284359" y="3841864"/>
            <a:ext cx="3606955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600" dirty="0">
                <a:solidFill>
                  <a:schemeClr val="tx1"/>
                </a:solidFill>
              </a:rPr>
              <a:t>Was wurde geändert? 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Wie war der Projektverlauf?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F9D980B-7A80-E2C8-5276-4CF803F59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30" y="1723059"/>
            <a:ext cx="4252686" cy="1547062"/>
          </a:xfrm>
          <a:prstGeom prst="rect">
            <a:avLst/>
          </a:prstGeom>
        </p:spPr>
      </p:pic>
      <p:pic>
        <p:nvPicPr>
          <p:cNvPr id="5" name="Grafik 4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D60B2221-4A13-ED68-9900-E97550E2F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809" y="706704"/>
            <a:ext cx="3663952" cy="405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3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8. Lokales Repository mit Server Synchronisieren - push</a:t>
            </a:r>
          </a:p>
        </p:txBody>
      </p:sp>
      <p:pic>
        <p:nvPicPr>
          <p:cNvPr id="3" name="Grafik 2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DC1EB14F-5094-A18E-2482-2B97635C4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731" y="1711516"/>
            <a:ext cx="4922044" cy="266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14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5DCAF5D-334B-8392-3111-BD66D4012E84}"/>
              </a:ext>
            </a:extLst>
          </p:cNvPr>
          <p:cNvSpPr/>
          <p:nvPr/>
        </p:nvSpPr>
        <p:spPr>
          <a:xfrm>
            <a:off x="545306" y="2271713"/>
            <a:ext cx="8077199" cy="23931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– Wo befinden wir uns?</a:t>
            </a:r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13DC053-1593-C65F-A2E9-347C8BD4DEA6}"/>
              </a:ext>
            </a:extLst>
          </p:cNvPr>
          <p:cNvSpPr txBox="1"/>
          <p:nvPr/>
        </p:nvSpPr>
        <p:spPr>
          <a:xfrm>
            <a:off x="764382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7009328-AED5-E5C9-2462-7150B771FEF3}"/>
              </a:ext>
            </a:extLst>
          </p:cNvPr>
          <p:cNvSpPr txBox="1"/>
          <p:nvPr/>
        </p:nvSpPr>
        <p:spPr>
          <a:xfrm>
            <a:off x="2709863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EBD919-DC9D-1D9A-0809-6F845E87CA99}"/>
              </a:ext>
            </a:extLst>
          </p:cNvPr>
          <p:cNvSpPr txBox="1"/>
          <p:nvPr/>
        </p:nvSpPr>
        <p:spPr>
          <a:xfrm>
            <a:off x="4655344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Local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7CE1117-F511-ED00-1841-2702AF7F66C7}"/>
              </a:ext>
            </a:extLst>
          </p:cNvPr>
          <p:cNvSpPr txBox="1"/>
          <p:nvPr/>
        </p:nvSpPr>
        <p:spPr>
          <a:xfrm>
            <a:off x="6600825" y="2495878"/>
            <a:ext cx="1785938" cy="52322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Remote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cxnSp>
        <p:nvCxnSpPr>
          <p:cNvPr id="8" name="Verbinder: gekrümmt 7">
            <a:extLst>
              <a:ext uri="{FF2B5EF4-FFF2-40B4-BE49-F238E27FC236}">
                <a16:creationId xmlns:a16="http://schemas.microsoft.com/office/drawing/2014/main" id="{1F61BB4E-B96D-0FBA-1466-6B1BF6A366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009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3D03366-52D7-98A9-0865-166AB1D85F74}"/>
              </a:ext>
            </a:extLst>
          </p:cNvPr>
          <p:cNvSpPr txBox="1"/>
          <p:nvPr/>
        </p:nvSpPr>
        <p:spPr>
          <a:xfrm>
            <a:off x="2405082" y="1682038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add</a:t>
            </a:r>
            <a:endParaRPr lang="de-DE" dirty="0"/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E40F1B1B-B720-E502-4EDD-9D96AF576AC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57557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32D38E1A-2026-AE7C-BADD-5784655E63CA}"/>
              </a:ext>
            </a:extLst>
          </p:cNvPr>
          <p:cNvSpPr txBox="1"/>
          <p:nvPr/>
        </p:nvSpPr>
        <p:spPr>
          <a:xfrm>
            <a:off x="4150528" y="1703120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commit</a:t>
            </a:r>
            <a:endParaRPr lang="de-DE" dirty="0"/>
          </a:p>
        </p:txBody>
      </p:sp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B4E12AEB-936C-1E41-6268-E99E8FDAC94E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 rot="5400000" flipH="1" flipV="1">
            <a:off x="6521053" y="1523138"/>
            <a:ext cx="12700" cy="1945481"/>
          </a:xfrm>
          <a:prstGeom prst="curvedConnector3">
            <a:avLst>
              <a:gd name="adj1" fmla="val 410625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5F5984FA-DE41-9D82-3E25-994827694B29}"/>
              </a:ext>
            </a:extLst>
          </p:cNvPr>
          <p:cNvSpPr txBox="1"/>
          <p:nvPr/>
        </p:nvSpPr>
        <p:spPr>
          <a:xfrm>
            <a:off x="6252055" y="1630556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push</a:t>
            </a:r>
          </a:p>
        </p:txBody>
      </p:sp>
      <p:cxnSp>
        <p:nvCxnSpPr>
          <p:cNvPr id="27" name="Verbinder: gekrümmt 26">
            <a:extLst>
              <a:ext uri="{FF2B5EF4-FFF2-40B4-BE49-F238E27FC236}">
                <a16:creationId xmlns:a16="http://schemas.microsoft.com/office/drawing/2014/main" id="{67B6F096-E5C0-8A8A-E15C-D0C94E5AB438}"/>
              </a:ext>
            </a:extLst>
          </p:cNvPr>
          <p:cNvCxnSpPr>
            <a:stCxn id="5" idx="2"/>
            <a:endCxn id="4" idx="2"/>
          </p:cNvCxnSpPr>
          <p:nvPr/>
        </p:nvCxnSpPr>
        <p:spPr>
          <a:xfrm rot="5400000">
            <a:off x="6521054" y="2046358"/>
            <a:ext cx="12700" cy="1945481"/>
          </a:xfrm>
          <a:prstGeom prst="curvedConnector3">
            <a:avLst>
              <a:gd name="adj1" fmla="val 5118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2861503F-8DB5-DB53-9CB1-5A477E64950C}"/>
              </a:ext>
            </a:extLst>
          </p:cNvPr>
          <p:cNvSpPr txBox="1"/>
          <p:nvPr/>
        </p:nvSpPr>
        <p:spPr>
          <a:xfrm>
            <a:off x="6179353" y="3745845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fetch</a:t>
            </a:r>
            <a:endParaRPr lang="de-DE" dirty="0"/>
          </a:p>
        </p:txBody>
      </p: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3768973D-F1E6-DFFA-233E-070FA8F62260}"/>
              </a:ext>
            </a:extLst>
          </p:cNvPr>
          <p:cNvCxnSpPr>
            <a:cxnSpLocks/>
            <a:stCxn id="4" idx="2"/>
            <a:endCxn id="2" idx="2"/>
          </p:cNvCxnSpPr>
          <p:nvPr/>
        </p:nvCxnSpPr>
        <p:spPr>
          <a:xfrm rot="5400000">
            <a:off x="3602832" y="1073617"/>
            <a:ext cx="12700" cy="3890962"/>
          </a:xfrm>
          <a:prstGeom prst="curvedConnector3">
            <a:avLst>
              <a:gd name="adj1" fmla="val 7143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67484717-A67E-2E22-0824-F1B8A31B5235}"/>
              </a:ext>
            </a:extLst>
          </p:cNvPr>
          <p:cNvSpPr txBox="1"/>
          <p:nvPr/>
        </p:nvSpPr>
        <p:spPr>
          <a:xfrm>
            <a:off x="3070637" y="3376513"/>
            <a:ext cx="1064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Reset</a:t>
            </a:r>
            <a:r>
              <a:rPr lang="de-DE" dirty="0"/>
              <a:t> [</a:t>
            </a:r>
            <a:r>
              <a:rPr lang="de-DE" dirty="0" err="1"/>
              <a:t>commit</a:t>
            </a:r>
            <a:r>
              <a:rPr lang="de-DE" dirty="0"/>
              <a:t>]</a:t>
            </a:r>
          </a:p>
        </p:txBody>
      </p:sp>
      <p:cxnSp>
        <p:nvCxnSpPr>
          <p:cNvPr id="41" name="Verbinder: gekrümmt 40">
            <a:extLst>
              <a:ext uri="{FF2B5EF4-FFF2-40B4-BE49-F238E27FC236}">
                <a16:creationId xmlns:a16="http://schemas.microsoft.com/office/drawing/2014/main" id="{40292B46-2CD0-2487-2CE4-6FA354BDA4F7}"/>
              </a:ext>
            </a:extLst>
          </p:cNvPr>
          <p:cNvCxnSpPr>
            <a:stCxn id="3" idx="2"/>
            <a:endCxn id="2" idx="2"/>
          </p:cNvCxnSpPr>
          <p:nvPr/>
        </p:nvCxnSpPr>
        <p:spPr>
          <a:xfrm rot="5400000">
            <a:off x="2630092" y="2046358"/>
            <a:ext cx="12700" cy="1945481"/>
          </a:xfrm>
          <a:prstGeom prst="curvedConnector3">
            <a:avLst>
              <a:gd name="adj1" fmla="val 315001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Verbinder: gekrümmt 43">
            <a:extLst>
              <a:ext uri="{FF2B5EF4-FFF2-40B4-BE49-F238E27FC236}">
                <a16:creationId xmlns:a16="http://schemas.microsoft.com/office/drawing/2014/main" id="{41C60EDF-6C72-D515-D8F0-EB58BDAE4466}"/>
              </a:ext>
            </a:extLst>
          </p:cNvPr>
          <p:cNvCxnSpPr>
            <a:stCxn id="5" idx="2"/>
            <a:endCxn id="2" idx="2"/>
          </p:cNvCxnSpPr>
          <p:nvPr/>
        </p:nvCxnSpPr>
        <p:spPr>
          <a:xfrm rot="5400000">
            <a:off x="4575573" y="100877"/>
            <a:ext cx="12700" cy="5836443"/>
          </a:xfrm>
          <a:prstGeom prst="curvedConnector3">
            <a:avLst>
              <a:gd name="adj1" fmla="val 11868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D89E4B97-FEB0-EA56-18F8-4B2F01525219}"/>
              </a:ext>
            </a:extLst>
          </p:cNvPr>
          <p:cNvSpPr txBox="1"/>
          <p:nvPr/>
        </p:nvSpPr>
        <p:spPr>
          <a:xfrm>
            <a:off x="4291022" y="4222875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837529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5DCAF5D-334B-8392-3111-BD66D4012E84}"/>
              </a:ext>
            </a:extLst>
          </p:cNvPr>
          <p:cNvSpPr/>
          <p:nvPr/>
        </p:nvSpPr>
        <p:spPr>
          <a:xfrm>
            <a:off x="545307" y="4471987"/>
            <a:ext cx="3755232" cy="5572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de-DE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https://www.toptal.com/developers/gitignore</a:t>
            </a: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Dateien ignorieren mit .gitignore</a:t>
            </a:r>
            <a:endParaRPr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0C6997F-C623-EA20-1399-8B29EFB1E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9" y="1907213"/>
            <a:ext cx="4979194" cy="227970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7C92EB4-A161-E925-A984-213CCEE16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661" y="1284075"/>
            <a:ext cx="1476375" cy="11049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5301721-B629-EF20-E684-BC1BC61E9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112" y="3919537"/>
            <a:ext cx="2376292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90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Trainer</a:t>
            </a:r>
            <a:endParaRPr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3527817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4149323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4770829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5392335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3813567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4435073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5056579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5392335" y="4003349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5014732" y="4247252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97B30DB6-A796-E4FF-B030-690CA95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53" y="3747832"/>
            <a:ext cx="2438405" cy="1371603"/>
          </a:xfrm>
          <a:prstGeom prst="rect">
            <a:avLst/>
          </a:prstGeom>
        </p:spPr>
      </p:pic>
      <p:sp>
        <p:nvSpPr>
          <p:cNvPr id="11" name="Google Shape;244;p35">
            <a:extLst>
              <a:ext uri="{FF2B5EF4-FFF2-40B4-BE49-F238E27FC236}">
                <a16:creationId xmlns:a16="http://schemas.microsoft.com/office/drawing/2014/main" id="{597AF793-19A4-6AAF-5F12-19DAF9702882}"/>
              </a:ext>
            </a:extLst>
          </p:cNvPr>
          <p:cNvSpPr txBox="1">
            <a:spLocks/>
          </p:cNvSpPr>
          <p:nvPr/>
        </p:nvSpPr>
        <p:spPr>
          <a:xfrm>
            <a:off x="3358745" y="3123277"/>
            <a:ext cx="2226559" cy="463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#gerneperdu</a:t>
            </a:r>
            <a:endParaRPr lang="de-DE" sz="140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7D707B3-BA2C-DD67-91E1-12DA85CF92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712" r="63582"/>
          <a:stretch/>
        </p:blipFill>
        <p:spPr>
          <a:xfrm>
            <a:off x="981102" y="1603567"/>
            <a:ext cx="1432383" cy="1552396"/>
          </a:xfrm>
          <a:prstGeom prst="rect">
            <a:avLst/>
          </a:prstGeom>
        </p:spPr>
      </p:pic>
      <p:sp>
        <p:nvSpPr>
          <p:cNvPr id="19" name="Google Shape;244;p35">
            <a:extLst>
              <a:ext uri="{FF2B5EF4-FFF2-40B4-BE49-F238E27FC236}">
                <a16:creationId xmlns:a16="http://schemas.microsoft.com/office/drawing/2014/main" id="{7BB91309-A468-38E1-7BDA-7FF459393993}"/>
              </a:ext>
            </a:extLst>
          </p:cNvPr>
          <p:cNvSpPr txBox="1">
            <a:spLocks/>
          </p:cNvSpPr>
          <p:nvPr/>
        </p:nvSpPr>
        <p:spPr>
          <a:xfrm>
            <a:off x="2818438" y="2228988"/>
            <a:ext cx="2614548" cy="77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 fontAlgn="auto"/>
            <a:r>
              <a:rPr lang="de-DE" sz="2000" b="1" i="0" dirty="0">
                <a:solidFill>
                  <a:schemeClr val="tx1"/>
                </a:solidFill>
                <a:effectLst/>
                <a:latin typeface="-apple-system"/>
              </a:rPr>
              <a:t>John Kellner</a:t>
            </a:r>
            <a:endParaRPr lang="de-DE" sz="2000" b="1" i="0" dirty="0">
              <a:solidFill>
                <a:schemeClr val="tx1"/>
              </a:solidFill>
              <a:effectLst/>
              <a:latin typeface="-apple-system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 fontAlgn="auto"/>
            <a:r>
              <a:rPr lang="de-DE" sz="1200" b="0" i="0" dirty="0" err="1">
                <a:effectLst/>
                <a:latin typeface="-apple-system"/>
              </a:rPr>
              <a:t>DevOps</a:t>
            </a:r>
            <a:r>
              <a:rPr lang="de-DE" sz="1200" b="0" i="0" dirty="0">
                <a:effectLst/>
                <a:latin typeface="-apple-system"/>
              </a:rPr>
              <a:t> Engineer | Software Developer | Cloud </a:t>
            </a:r>
            <a:r>
              <a:rPr lang="de-DE" sz="1200" b="0" i="0" dirty="0" err="1">
                <a:effectLst/>
                <a:latin typeface="-apple-system"/>
              </a:rPr>
              <a:t>Architect</a:t>
            </a:r>
            <a:endParaRPr lang="de-DE" sz="12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86299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5DCAF5D-334B-8392-3111-BD66D4012E84}"/>
              </a:ext>
            </a:extLst>
          </p:cNvPr>
          <p:cNvSpPr/>
          <p:nvPr/>
        </p:nvSpPr>
        <p:spPr>
          <a:xfrm>
            <a:off x="545306" y="2271713"/>
            <a:ext cx="8077199" cy="9715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717900" y="2377950"/>
            <a:ext cx="8376094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Schreiben Sie bitte eine persönliche Einschätzung von 0 bis 100% in den Chat in wieweit Sie den bisherigen GIT Workflow verstanden haben.</a:t>
            </a:r>
          </a:p>
        </p:txBody>
      </p:sp>
      <p:sp>
        <p:nvSpPr>
          <p:cNvPr id="14" name="Google Shape;215;p31">
            <a:extLst>
              <a:ext uri="{FF2B5EF4-FFF2-40B4-BE49-F238E27FC236}">
                <a16:creationId xmlns:a16="http://schemas.microsoft.com/office/drawing/2014/main" id="{892AC52E-EF56-F075-287D-A900F4C36AD4}"/>
              </a:ext>
            </a:extLst>
          </p:cNvPr>
          <p:cNvSpPr txBox="1">
            <a:spLocks/>
          </p:cNvSpPr>
          <p:nvPr/>
        </p:nvSpPr>
        <p:spPr>
          <a:xfrm>
            <a:off x="1184626" y="344362"/>
            <a:ext cx="8376094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Erfolgskontrolle GIT Fortschritt</a:t>
            </a:r>
          </a:p>
        </p:txBody>
      </p:sp>
    </p:spTree>
    <p:extLst>
      <p:ext uri="{BB962C8B-B14F-4D97-AF65-F5344CB8AC3E}">
        <p14:creationId xmlns:p14="http://schemas.microsoft.com/office/powerpoint/2010/main" val="686727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BDA16373-5B19-F452-728B-236E755F4025}"/>
              </a:ext>
            </a:extLst>
          </p:cNvPr>
          <p:cNvCxnSpPr>
            <a:cxnSpLocks/>
            <a:stCxn id="252" idx="7"/>
            <a:endCxn id="197" idx="2"/>
          </p:cNvCxnSpPr>
          <p:nvPr/>
        </p:nvCxnSpPr>
        <p:spPr>
          <a:xfrm flipV="1">
            <a:off x="3022236" y="2330541"/>
            <a:ext cx="1300157" cy="362884"/>
          </a:xfrm>
          <a:prstGeom prst="straightConnector1">
            <a:avLst/>
          </a:prstGeom>
          <a:ln w="57150">
            <a:solidFill>
              <a:schemeClr val="accent5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86640" y="830282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</a:t>
            </a:r>
            <a:r>
              <a:rPr lang="de" sz="4400" dirty="0"/>
              <a:t>Branches</a:t>
            </a:r>
            <a:r>
              <a:rPr lang="de" dirty="0"/>
              <a:t> </a:t>
            </a:r>
            <a:endParaRPr dirty="0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041B61C3-588A-10C4-717C-624D4C1B7E65}"/>
              </a:ext>
            </a:extLst>
          </p:cNvPr>
          <p:cNvSpPr/>
          <p:nvPr/>
        </p:nvSpPr>
        <p:spPr>
          <a:xfrm>
            <a:off x="5277275" y="4687242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BBC76108-16E2-6255-AF30-CD3DC5A911CF}"/>
              </a:ext>
            </a:extLst>
          </p:cNvPr>
          <p:cNvCxnSpPr>
            <a:cxnSpLocks/>
            <a:stCxn id="39" idx="0"/>
            <a:endCxn id="38" idx="4"/>
          </p:cNvCxnSpPr>
          <p:nvPr/>
        </p:nvCxnSpPr>
        <p:spPr>
          <a:xfrm flipV="1">
            <a:off x="5420149" y="1574857"/>
            <a:ext cx="0" cy="324851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2CC8BF54-FF15-9ED3-316B-9E193D88CBC5}"/>
              </a:ext>
            </a:extLst>
          </p:cNvPr>
          <p:cNvSpPr txBox="1"/>
          <p:nvPr/>
        </p:nvSpPr>
        <p:spPr>
          <a:xfrm>
            <a:off x="5008662" y="421505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master</a:t>
            </a:r>
            <a:endParaRPr lang="de-DE" b="1" dirty="0"/>
          </a:p>
        </p:txBody>
      </p:sp>
      <p:sp>
        <p:nvSpPr>
          <p:cNvPr id="38" name="Flussdiagramm: Verbinder 37">
            <a:extLst>
              <a:ext uri="{FF2B5EF4-FFF2-40B4-BE49-F238E27FC236}">
                <a16:creationId xmlns:a16="http://schemas.microsoft.com/office/drawing/2014/main" id="{49142173-750D-FE49-E405-696AA7AECDA6}"/>
              </a:ext>
            </a:extLst>
          </p:cNvPr>
          <p:cNvSpPr/>
          <p:nvPr/>
        </p:nvSpPr>
        <p:spPr>
          <a:xfrm>
            <a:off x="5277274" y="1289107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Flussdiagramm: Verbinder 38">
            <a:extLst>
              <a:ext uri="{FF2B5EF4-FFF2-40B4-BE49-F238E27FC236}">
                <a16:creationId xmlns:a16="http://schemas.microsoft.com/office/drawing/2014/main" id="{27A27827-7CA8-711E-C79A-35AC73E55274}"/>
              </a:ext>
            </a:extLst>
          </p:cNvPr>
          <p:cNvSpPr/>
          <p:nvPr/>
        </p:nvSpPr>
        <p:spPr>
          <a:xfrm>
            <a:off x="5277274" y="1899708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2BFD58C-8CDF-2664-630A-CAB33D12F439}"/>
              </a:ext>
            </a:extLst>
          </p:cNvPr>
          <p:cNvCxnSpPr>
            <a:cxnSpLocks/>
          </p:cNvCxnSpPr>
          <p:nvPr/>
        </p:nvCxnSpPr>
        <p:spPr>
          <a:xfrm flipH="1" flipV="1">
            <a:off x="5420148" y="2185458"/>
            <a:ext cx="1" cy="2501784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DDC4A6FF-473B-AD78-24AD-3A500014A54A}"/>
              </a:ext>
            </a:extLst>
          </p:cNvPr>
          <p:cNvCxnSpPr>
            <a:cxnSpLocks/>
          </p:cNvCxnSpPr>
          <p:nvPr/>
        </p:nvCxnSpPr>
        <p:spPr>
          <a:xfrm flipV="1">
            <a:off x="5420149" y="973327"/>
            <a:ext cx="0" cy="32326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ussdiagramm: Verbinder zu einer anderen Seite 51">
            <a:extLst>
              <a:ext uri="{FF2B5EF4-FFF2-40B4-BE49-F238E27FC236}">
                <a16:creationId xmlns:a16="http://schemas.microsoft.com/office/drawing/2014/main" id="{CCADF99A-584D-98FB-4137-86785F48C728}"/>
              </a:ext>
            </a:extLst>
          </p:cNvPr>
          <p:cNvSpPr/>
          <p:nvPr/>
        </p:nvSpPr>
        <p:spPr>
          <a:xfrm rot="5400000">
            <a:off x="5859491" y="4544666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BDD74B7-C681-571C-2AE3-3FED26105CCC}"/>
              </a:ext>
            </a:extLst>
          </p:cNvPr>
          <p:cNvSpPr txBox="1"/>
          <p:nvPr/>
        </p:nvSpPr>
        <p:spPr>
          <a:xfrm>
            <a:off x="5792998" y="4687242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0.1</a:t>
            </a:r>
          </a:p>
        </p:txBody>
      </p:sp>
      <p:sp>
        <p:nvSpPr>
          <p:cNvPr id="54" name="Flussdiagramm: Verbinder zu einer anderen Seite 53">
            <a:extLst>
              <a:ext uri="{FF2B5EF4-FFF2-40B4-BE49-F238E27FC236}">
                <a16:creationId xmlns:a16="http://schemas.microsoft.com/office/drawing/2014/main" id="{23AC1A02-0D6B-05C1-70DD-2CD7F5394A8F}"/>
              </a:ext>
            </a:extLst>
          </p:cNvPr>
          <p:cNvSpPr/>
          <p:nvPr/>
        </p:nvSpPr>
        <p:spPr>
          <a:xfrm rot="5400000">
            <a:off x="5846312" y="1735105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A5AE185-1109-70CB-4D94-F085CCE2BBA4}"/>
              </a:ext>
            </a:extLst>
          </p:cNvPr>
          <p:cNvSpPr txBox="1"/>
          <p:nvPr/>
        </p:nvSpPr>
        <p:spPr>
          <a:xfrm>
            <a:off x="5781631" y="1877681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0.2</a:t>
            </a:r>
          </a:p>
        </p:txBody>
      </p:sp>
      <p:sp>
        <p:nvSpPr>
          <p:cNvPr id="56" name="Flussdiagramm: Verbinder zu einer anderen Seite 55">
            <a:extLst>
              <a:ext uri="{FF2B5EF4-FFF2-40B4-BE49-F238E27FC236}">
                <a16:creationId xmlns:a16="http://schemas.microsoft.com/office/drawing/2014/main" id="{582DCB2C-3586-3A85-4087-90C49F911412}"/>
              </a:ext>
            </a:extLst>
          </p:cNvPr>
          <p:cNvSpPr/>
          <p:nvPr/>
        </p:nvSpPr>
        <p:spPr>
          <a:xfrm rot="5400000">
            <a:off x="5863010" y="1124504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965D99FA-BC19-4580-8243-DC2481103177}"/>
              </a:ext>
            </a:extLst>
          </p:cNvPr>
          <p:cNvSpPr txBox="1"/>
          <p:nvPr/>
        </p:nvSpPr>
        <p:spPr>
          <a:xfrm>
            <a:off x="5798329" y="1267080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1.0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12B9E87-A847-C638-F6DF-144296AE0266}"/>
              </a:ext>
            </a:extLst>
          </p:cNvPr>
          <p:cNvSpPr txBox="1"/>
          <p:nvPr/>
        </p:nvSpPr>
        <p:spPr>
          <a:xfrm>
            <a:off x="5738155" y="86068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Tag</a:t>
            </a:r>
          </a:p>
        </p:txBody>
      </p: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C4CF0A8A-5A46-27C1-34E5-206F518546EF}"/>
              </a:ext>
            </a:extLst>
          </p:cNvPr>
          <p:cNvCxnSpPr>
            <a:cxnSpLocks/>
          </p:cNvCxnSpPr>
          <p:nvPr/>
        </p:nvCxnSpPr>
        <p:spPr>
          <a:xfrm flipV="1">
            <a:off x="4465268" y="969547"/>
            <a:ext cx="0" cy="361053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ussdiagramm: Verbinder 62">
            <a:extLst>
              <a:ext uri="{FF2B5EF4-FFF2-40B4-BE49-F238E27FC236}">
                <a16:creationId xmlns:a16="http://schemas.microsoft.com/office/drawing/2014/main" id="{5F851640-C08F-114D-9C50-C9468D12D0FC}"/>
              </a:ext>
            </a:extLst>
          </p:cNvPr>
          <p:cNvSpPr/>
          <p:nvPr/>
        </p:nvSpPr>
        <p:spPr>
          <a:xfrm>
            <a:off x="4322393" y="4437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Flussdiagramm: Verbinder 193">
            <a:extLst>
              <a:ext uri="{FF2B5EF4-FFF2-40B4-BE49-F238E27FC236}">
                <a16:creationId xmlns:a16="http://schemas.microsoft.com/office/drawing/2014/main" id="{9897AEB8-D2CC-3EE9-98AE-15BAC3C94723}"/>
              </a:ext>
            </a:extLst>
          </p:cNvPr>
          <p:cNvSpPr/>
          <p:nvPr/>
        </p:nvSpPr>
        <p:spPr>
          <a:xfrm>
            <a:off x="4322393" y="393277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Flussdiagramm: Verbinder 194">
            <a:extLst>
              <a:ext uri="{FF2B5EF4-FFF2-40B4-BE49-F238E27FC236}">
                <a16:creationId xmlns:a16="http://schemas.microsoft.com/office/drawing/2014/main" id="{60A62232-580C-E593-B137-0E1E673FDBA5}"/>
              </a:ext>
            </a:extLst>
          </p:cNvPr>
          <p:cNvSpPr/>
          <p:nvPr/>
        </p:nvSpPr>
        <p:spPr>
          <a:xfrm>
            <a:off x="4323829" y="344185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Flussdiagramm: Verbinder 195">
            <a:extLst>
              <a:ext uri="{FF2B5EF4-FFF2-40B4-BE49-F238E27FC236}">
                <a16:creationId xmlns:a16="http://schemas.microsoft.com/office/drawing/2014/main" id="{7227C8A5-78D3-42BB-13B4-9218BDE0621B}"/>
              </a:ext>
            </a:extLst>
          </p:cNvPr>
          <p:cNvSpPr/>
          <p:nvPr/>
        </p:nvSpPr>
        <p:spPr>
          <a:xfrm>
            <a:off x="4322393" y="2643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Flussdiagramm: Verbinder 196">
            <a:extLst>
              <a:ext uri="{FF2B5EF4-FFF2-40B4-BE49-F238E27FC236}">
                <a16:creationId xmlns:a16="http://schemas.microsoft.com/office/drawing/2014/main" id="{B7273E5F-BA7B-A8E2-4DC1-742A50678CE7}"/>
              </a:ext>
            </a:extLst>
          </p:cNvPr>
          <p:cNvSpPr/>
          <p:nvPr/>
        </p:nvSpPr>
        <p:spPr>
          <a:xfrm>
            <a:off x="4322393" y="2187666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119ABFE4-AFDC-DD1E-0FC9-C07C404ABD09}"/>
              </a:ext>
            </a:extLst>
          </p:cNvPr>
          <p:cNvCxnSpPr>
            <a:stCxn id="14" idx="2"/>
            <a:endCxn id="63" idx="6"/>
          </p:cNvCxnSpPr>
          <p:nvPr/>
        </p:nvCxnSpPr>
        <p:spPr>
          <a:xfrm flipH="1" flipV="1">
            <a:off x="4608143" y="4580086"/>
            <a:ext cx="669132" cy="250031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mit Pfeil 199">
            <a:extLst>
              <a:ext uri="{FF2B5EF4-FFF2-40B4-BE49-F238E27FC236}">
                <a16:creationId xmlns:a16="http://schemas.microsoft.com/office/drawing/2014/main" id="{60DB9D7C-8607-F011-8EBC-D3ACA3AB893E}"/>
              </a:ext>
            </a:extLst>
          </p:cNvPr>
          <p:cNvCxnSpPr>
            <a:cxnSpLocks/>
            <a:stCxn id="197" idx="7"/>
            <a:endCxn id="39" idx="2"/>
          </p:cNvCxnSpPr>
          <p:nvPr/>
        </p:nvCxnSpPr>
        <p:spPr>
          <a:xfrm flipV="1">
            <a:off x="4566296" y="2042583"/>
            <a:ext cx="710978" cy="18693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feld 203">
            <a:extLst>
              <a:ext uri="{FF2B5EF4-FFF2-40B4-BE49-F238E27FC236}">
                <a16:creationId xmlns:a16="http://schemas.microsoft.com/office/drawing/2014/main" id="{6D810B3D-AA0D-F3F3-B261-2AA72BE026B5}"/>
              </a:ext>
            </a:extLst>
          </p:cNvPr>
          <p:cNvSpPr txBox="1"/>
          <p:nvPr/>
        </p:nvSpPr>
        <p:spPr>
          <a:xfrm>
            <a:off x="4035502" y="405296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develop</a:t>
            </a:r>
            <a:endParaRPr lang="de-DE" b="1" dirty="0"/>
          </a:p>
        </p:txBody>
      </p:sp>
      <p:cxnSp>
        <p:nvCxnSpPr>
          <p:cNvPr id="205" name="Gerader Verbinder 204">
            <a:extLst>
              <a:ext uri="{FF2B5EF4-FFF2-40B4-BE49-F238E27FC236}">
                <a16:creationId xmlns:a16="http://schemas.microsoft.com/office/drawing/2014/main" id="{4CC22383-1FA8-98BE-351D-03232D50EC7F}"/>
              </a:ext>
            </a:extLst>
          </p:cNvPr>
          <p:cNvCxnSpPr>
            <a:cxnSpLocks/>
          </p:cNvCxnSpPr>
          <p:nvPr/>
        </p:nvCxnSpPr>
        <p:spPr>
          <a:xfrm flipV="1">
            <a:off x="3630696" y="980816"/>
            <a:ext cx="0" cy="3610539"/>
          </a:xfrm>
          <a:prstGeom prst="line">
            <a:avLst/>
          </a:prstGeom>
          <a:ln w="57150">
            <a:solidFill>
              <a:schemeClr val="accent5"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>
            <a:extLst>
              <a:ext uri="{FF2B5EF4-FFF2-40B4-BE49-F238E27FC236}">
                <a16:creationId xmlns:a16="http://schemas.microsoft.com/office/drawing/2014/main" id="{A08EF78A-B512-C417-7828-14EE587A105E}"/>
              </a:ext>
            </a:extLst>
          </p:cNvPr>
          <p:cNvCxnSpPr>
            <a:cxnSpLocks/>
            <a:stCxn id="195" idx="2"/>
            <a:endCxn id="209" idx="6"/>
          </p:cNvCxnSpPr>
          <p:nvPr/>
        </p:nvCxnSpPr>
        <p:spPr>
          <a:xfrm flipH="1" flipV="1">
            <a:off x="3763669" y="3367664"/>
            <a:ext cx="560160" cy="217064"/>
          </a:xfrm>
          <a:prstGeom prst="straightConnector1">
            <a:avLst/>
          </a:prstGeom>
          <a:ln w="57150">
            <a:solidFill>
              <a:schemeClr val="accent5"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Flussdiagramm: Verbinder 208">
            <a:extLst>
              <a:ext uri="{FF2B5EF4-FFF2-40B4-BE49-F238E27FC236}">
                <a16:creationId xmlns:a16="http://schemas.microsoft.com/office/drawing/2014/main" id="{12E759C6-F33E-DD56-D941-6A736B010701}"/>
              </a:ext>
            </a:extLst>
          </p:cNvPr>
          <p:cNvSpPr/>
          <p:nvPr/>
        </p:nvSpPr>
        <p:spPr>
          <a:xfrm>
            <a:off x="3477919" y="3224789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Flussdiagramm: Verbinder 212">
            <a:extLst>
              <a:ext uri="{FF2B5EF4-FFF2-40B4-BE49-F238E27FC236}">
                <a16:creationId xmlns:a16="http://schemas.microsoft.com/office/drawing/2014/main" id="{AE6F6D74-E310-4C63-1ABC-432DCD36070C}"/>
              </a:ext>
            </a:extLst>
          </p:cNvPr>
          <p:cNvSpPr/>
          <p:nvPr/>
        </p:nvSpPr>
        <p:spPr>
          <a:xfrm>
            <a:off x="3477919" y="2643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Flussdiagramm: Verbinder 213">
            <a:extLst>
              <a:ext uri="{FF2B5EF4-FFF2-40B4-BE49-F238E27FC236}">
                <a16:creationId xmlns:a16="http://schemas.microsoft.com/office/drawing/2014/main" id="{3A276A18-2648-CFCF-D26A-B3F9028DFCF1}"/>
              </a:ext>
            </a:extLst>
          </p:cNvPr>
          <p:cNvSpPr/>
          <p:nvPr/>
        </p:nvSpPr>
        <p:spPr>
          <a:xfrm>
            <a:off x="3487821" y="1755259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Flussdiagramm: Verbinder 216">
            <a:extLst>
              <a:ext uri="{FF2B5EF4-FFF2-40B4-BE49-F238E27FC236}">
                <a16:creationId xmlns:a16="http://schemas.microsoft.com/office/drawing/2014/main" id="{D4E4D840-7778-A445-DF5C-24289876306F}"/>
              </a:ext>
            </a:extLst>
          </p:cNvPr>
          <p:cNvSpPr/>
          <p:nvPr/>
        </p:nvSpPr>
        <p:spPr>
          <a:xfrm>
            <a:off x="4308414" y="144160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8" name="Gerade Verbindung mit Pfeil 217">
            <a:extLst>
              <a:ext uri="{FF2B5EF4-FFF2-40B4-BE49-F238E27FC236}">
                <a16:creationId xmlns:a16="http://schemas.microsoft.com/office/drawing/2014/main" id="{E3556898-9A98-820F-F5FF-06951C4AE391}"/>
              </a:ext>
            </a:extLst>
          </p:cNvPr>
          <p:cNvCxnSpPr>
            <a:cxnSpLocks/>
            <a:stCxn id="214" idx="7"/>
            <a:endCxn id="217" idx="3"/>
          </p:cNvCxnSpPr>
          <p:nvPr/>
        </p:nvCxnSpPr>
        <p:spPr>
          <a:xfrm flipV="1">
            <a:off x="3731724" y="1685506"/>
            <a:ext cx="618537" cy="111600"/>
          </a:xfrm>
          <a:prstGeom prst="straightConnector1">
            <a:avLst/>
          </a:prstGeom>
          <a:ln w="57150">
            <a:solidFill>
              <a:schemeClr val="accent5"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erade Verbindung mit Pfeil 221">
            <a:extLst>
              <a:ext uri="{FF2B5EF4-FFF2-40B4-BE49-F238E27FC236}">
                <a16:creationId xmlns:a16="http://schemas.microsoft.com/office/drawing/2014/main" id="{9393F2AD-1A80-32F9-116E-3C1D5059751D}"/>
              </a:ext>
            </a:extLst>
          </p:cNvPr>
          <p:cNvCxnSpPr>
            <a:cxnSpLocks/>
            <a:stCxn id="217" idx="6"/>
            <a:endCxn id="38" idx="2"/>
          </p:cNvCxnSpPr>
          <p:nvPr/>
        </p:nvCxnSpPr>
        <p:spPr>
          <a:xfrm flipV="1">
            <a:off x="4594164" y="1431982"/>
            <a:ext cx="683110" cy="152496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Flussdiagramm: Verbinder 232">
            <a:extLst>
              <a:ext uri="{FF2B5EF4-FFF2-40B4-BE49-F238E27FC236}">
                <a16:creationId xmlns:a16="http://schemas.microsoft.com/office/drawing/2014/main" id="{D29EAB2D-6A2D-2935-2BDB-2C86B3515976}"/>
              </a:ext>
            </a:extLst>
          </p:cNvPr>
          <p:cNvSpPr/>
          <p:nvPr/>
        </p:nvSpPr>
        <p:spPr>
          <a:xfrm>
            <a:off x="3492794" y="2136048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8" name="Gerader Verbinder 247">
            <a:extLst>
              <a:ext uri="{FF2B5EF4-FFF2-40B4-BE49-F238E27FC236}">
                <a16:creationId xmlns:a16="http://schemas.microsoft.com/office/drawing/2014/main" id="{026C35AA-F29D-EA84-914F-5E90DEC000C8}"/>
              </a:ext>
            </a:extLst>
          </p:cNvPr>
          <p:cNvCxnSpPr>
            <a:cxnSpLocks/>
          </p:cNvCxnSpPr>
          <p:nvPr/>
        </p:nvCxnSpPr>
        <p:spPr>
          <a:xfrm flipV="1">
            <a:off x="2924690" y="980816"/>
            <a:ext cx="0" cy="3610539"/>
          </a:xfrm>
          <a:prstGeom prst="line">
            <a:avLst/>
          </a:prstGeom>
          <a:ln w="57150">
            <a:solidFill>
              <a:schemeClr val="accent5"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Flussdiagramm: Verbinder 248">
            <a:extLst>
              <a:ext uri="{FF2B5EF4-FFF2-40B4-BE49-F238E27FC236}">
                <a16:creationId xmlns:a16="http://schemas.microsoft.com/office/drawing/2014/main" id="{EF742F0D-DC3C-E2B8-0D85-5E17818D3DA0}"/>
              </a:ext>
            </a:extLst>
          </p:cNvPr>
          <p:cNvSpPr/>
          <p:nvPr/>
        </p:nvSpPr>
        <p:spPr>
          <a:xfrm>
            <a:off x="2778333" y="361728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0" name="Flussdiagramm: Verbinder 249">
            <a:extLst>
              <a:ext uri="{FF2B5EF4-FFF2-40B4-BE49-F238E27FC236}">
                <a16:creationId xmlns:a16="http://schemas.microsoft.com/office/drawing/2014/main" id="{991EE426-1069-EC0D-91FD-E4E141B20F02}"/>
              </a:ext>
            </a:extLst>
          </p:cNvPr>
          <p:cNvSpPr/>
          <p:nvPr/>
        </p:nvSpPr>
        <p:spPr>
          <a:xfrm>
            <a:off x="2778359" y="3190446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2" name="Flussdiagramm: Verbinder 251">
            <a:extLst>
              <a:ext uri="{FF2B5EF4-FFF2-40B4-BE49-F238E27FC236}">
                <a16:creationId xmlns:a16="http://schemas.microsoft.com/office/drawing/2014/main" id="{EFB4A804-2DD7-5398-A93D-21BB6C633163}"/>
              </a:ext>
            </a:extLst>
          </p:cNvPr>
          <p:cNvSpPr/>
          <p:nvPr/>
        </p:nvSpPr>
        <p:spPr>
          <a:xfrm>
            <a:off x="2778333" y="2651578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4" name="Gerade Verbindung mit Pfeil 263">
            <a:extLst>
              <a:ext uri="{FF2B5EF4-FFF2-40B4-BE49-F238E27FC236}">
                <a16:creationId xmlns:a16="http://schemas.microsoft.com/office/drawing/2014/main" id="{8E730C87-A44D-B579-1697-0E6D42775246}"/>
              </a:ext>
            </a:extLst>
          </p:cNvPr>
          <p:cNvCxnSpPr>
            <a:cxnSpLocks/>
            <a:endCxn id="249" idx="5"/>
          </p:cNvCxnSpPr>
          <p:nvPr/>
        </p:nvCxnSpPr>
        <p:spPr>
          <a:xfrm flipH="1" flipV="1">
            <a:off x="3022236" y="3861186"/>
            <a:ext cx="1332670" cy="671043"/>
          </a:xfrm>
          <a:prstGeom prst="straightConnector1">
            <a:avLst/>
          </a:prstGeom>
          <a:ln w="57150">
            <a:solidFill>
              <a:schemeClr val="accent5">
                <a:alpha val="2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>
            <a:extLst>
              <a:ext uri="{FF2B5EF4-FFF2-40B4-BE49-F238E27FC236}">
                <a16:creationId xmlns:a16="http://schemas.microsoft.com/office/drawing/2014/main" id="{917811BE-D262-ADBC-2B4E-E4FE858473EC}"/>
              </a:ext>
            </a:extLst>
          </p:cNvPr>
          <p:cNvSpPr txBox="1"/>
          <p:nvPr/>
        </p:nvSpPr>
        <p:spPr>
          <a:xfrm>
            <a:off x="2859182" y="409171"/>
            <a:ext cx="117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feature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  <p:bldP spid="38" grpId="0" animBg="1"/>
      <p:bldP spid="39" grpId="0" animBg="1"/>
      <p:bldP spid="52" grpId="0" animBg="1"/>
      <p:bldP spid="53" grpId="0"/>
      <p:bldP spid="54" grpId="0" animBg="1"/>
      <p:bldP spid="55" grpId="0"/>
      <p:bldP spid="56" grpId="0" animBg="1"/>
      <p:bldP spid="57" grpId="0"/>
      <p:bldP spid="58" grpId="0"/>
      <p:bldP spid="63" grpId="0" animBg="1"/>
      <p:bldP spid="194" grpId="0" animBg="1"/>
      <p:bldP spid="195" grpId="0" animBg="1"/>
      <p:bldP spid="196" grpId="0" animBg="1"/>
      <p:bldP spid="197" grpId="0" animBg="1"/>
      <p:bldP spid="204" grpId="0"/>
      <p:bldP spid="209" grpId="0" animBg="1"/>
      <p:bldP spid="213" grpId="0" animBg="1"/>
      <p:bldP spid="214" grpId="0" animBg="1"/>
      <p:bldP spid="217" grpId="0" animBg="1"/>
      <p:bldP spid="233" grpId="0" animBg="1"/>
      <p:bldP spid="249" grpId="0" animBg="1"/>
      <p:bldP spid="250" grpId="0" animBg="1"/>
      <p:bldP spid="252" grpId="0" animBg="1"/>
      <p:bldP spid="26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Jeder Zweig kann unabhängig voneinander bearbeitet und später zusammengeführt werden.</a:t>
            </a:r>
            <a:endParaRPr/>
          </a:p>
        </p:txBody>
      </p:sp>
      <p:sp>
        <p:nvSpPr>
          <p:cNvPr id="266" name="Google Shape;266;p38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Branches</a:t>
            </a:r>
            <a:br>
              <a:rPr lang="de" dirty="0"/>
            </a:br>
            <a:endParaRPr dirty="0"/>
          </a:p>
        </p:txBody>
      </p:sp>
      <p:sp>
        <p:nvSpPr>
          <p:cNvPr id="267" name="Google Shape;267;p38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Git-Branches ermöglichen eine parallele Entwicklung.</a:t>
            </a:r>
            <a:endParaRPr/>
          </a:p>
        </p:txBody>
      </p:sp>
      <p:sp>
        <p:nvSpPr>
          <p:cNvPr id="268" name="Google Shape;268;p38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Verzweigungen sind nützlich für die Entwicklung von Funktionen und die Behebung von Fehlern.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branch: Branches auflisten, erstellen oder löschen</a:t>
            </a: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merge: Änderungen von einem Branch in einen anderen zusammenführen</a:t>
            </a: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checkout: Zwischen Branches wechseln</a:t>
            </a:r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stash: Änderungen für die spätere Verwendung speichern</a:t>
            </a:r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Verzweigen und Zusammenführen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remote: Remote-Repositorys verwalten</a:t>
            </a: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fetch: Änderungen aus einem Remote-Repository herunterladen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pull : Abrufen und Zusammenführen von Änderungen aus einem Remote-Repository</a:t>
            </a: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clone: Klonen eines Git-Repositorys</a:t>
            </a:r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Zusammenarbeit und Remote-Repositories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Aufgabe: </a:t>
            </a:r>
            <a:br>
              <a:rPr lang="de-DE" dirty="0"/>
            </a:br>
            <a:r>
              <a:rPr lang="de-DE" dirty="0"/>
              <a:t>Branchen ableiten und zusammenführen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457200" indent="-457200">
              <a:buAutoNum type="arabicPeriod"/>
            </a:pPr>
            <a:r>
              <a:rPr lang="de-DE" sz="1600" dirty="0"/>
              <a:t>Neuen Branch erstellen – Ableiten auf Basis von </a:t>
            </a:r>
            <a:r>
              <a:rPr lang="de-DE" sz="1600" dirty="0" err="1"/>
              <a:t>develop</a:t>
            </a:r>
            <a:endParaRPr lang="de-DE" sz="1600" dirty="0"/>
          </a:p>
          <a:p>
            <a:pPr marL="457200" indent="-457200">
              <a:buAutoNum type="arabicPeriod"/>
            </a:pPr>
            <a:endParaRPr lang="de-DE" sz="1600" dirty="0"/>
          </a:p>
          <a:p>
            <a:pPr marL="457200" indent="-457200">
              <a:buAutoNum type="arabicPeriod"/>
            </a:pPr>
            <a:r>
              <a:rPr lang="de-DE" sz="1600" dirty="0"/>
              <a:t>Dateien modifizieren – Perlenkette generieren – 3 Änderungen erzeugen</a:t>
            </a:r>
          </a:p>
          <a:p>
            <a:pPr marL="457200" indent="-457200">
              <a:buAutoNum type="arabicPeriod"/>
            </a:pPr>
            <a:endParaRPr lang="de-DE" sz="1600" dirty="0"/>
          </a:p>
          <a:p>
            <a:pPr marL="457200" indent="-457200">
              <a:buAutoNum type="arabicPeriod"/>
            </a:pPr>
            <a:r>
              <a:rPr lang="de-DE" sz="1600" dirty="0"/>
              <a:t>Branch FF0815 zurückführen auf </a:t>
            </a:r>
            <a:r>
              <a:rPr lang="de-DE" sz="1600" dirty="0" err="1"/>
              <a:t>develop</a:t>
            </a:r>
            <a:r>
              <a:rPr lang="de-DE" sz="1600" dirty="0"/>
              <a:t> Stand</a:t>
            </a: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24184B28-EDA3-1069-43A8-EACD926CDF3D}"/>
              </a:ext>
            </a:extLst>
          </p:cNvPr>
          <p:cNvSpPr/>
          <p:nvPr/>
        </p:nvSpPr>
        <p:spPr>
          <a:xfrm>
            <a:off x="1702595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860973C2-6B48-DF56-53E6-2649715736B6}"/>
              </a:ext>
            </a:extLst>
          </p:cNvPr>
          <p:cNvSpPr/>
          <p:nvPr/>
        </p:nvSpPr>
        <p:spPr>
          <a:xfrm>
            <a:off x="2324101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F6A2EA51-F4BE-C9FD-27F3-690671B55E17}"/>
              </a:ext>
            </a:extLst>
          </p:cNvPr>
          <p:cNvSpPr/>
          <p:nvPr/>
        </p:nvSpPr>
        <p:spPr>
          <a:xfrm>
            <a:off x="2945607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73170C32-CF85-D596-F57E-24FC8A74EE2C}"/>
              </a:ext>
            </a:extLst>
          </p:cNvPr>
          <p:cNvSpPr/>
          <p:nvPr/>
        </p:nvSpPr>
        <p:spPr>
          <a:xfrm>
            <a:off x="6038851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09B86DC-FCD3-6586-7102-45D14F76730B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1988345" y="42245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D6605B2-0F94-FD24-FBE7-1ABE0042CD33}"/>
              </a:ext>
            </a:extLst>
          </p:cNvPr>
          <p:cNvCxnSpPr/>
          <p:nvPr/>
        </p:nvCxnSpPr>
        <p:spPr>
          <a:xfrm>
            <a:off x="2609851" y="42245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5C2CE2B-8ED5-737A-364B-CB332FD024DA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3231357" y="4224500"/>
            <a:ext cx="2807494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ssdiagramm: Verbinder 14">
            <a:extLst>
              <a:ext uri="{FF2B5EF4-FFF2-40B4-BE49-F238E27FC236}">
                <a16:creationId xmlns:a16="http://schemas.microsoft.com/office/drawing/2014/main" id="{BF609106-938E-AE89-53C5-A607FF42A909}"/>
              </a:ext>
            </a:extLst>
          </p:cNvPr>
          <p:cNvSpPr/>
          <p:nvPr/>
        </p:nvSpPr>
        <p:spPr>
          <a:xfrm>
            <a:off x="3567113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A223D25-9D76-AA36-7F29-7C93CBA51075}"/>
              </a:ext>
            </a:extLst>
          </p:cNvPr>
          <p:cNvCxnSpPr>
            <a:cxnSpLocks/>
            <a:stCxn id="8" idx="7"/>
            <a:endCxn id="15" idx="3"/>
          </p:cNvCxnSpPr>
          <p:nvPr/>
        </p:nvCxnSpPr>
        <p:spPr>
          <a:xfrm flipV="1">
            <a:off x="3189510" y="3746249"/>
            <a:ext cx="419450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ussdiagramm: Verbinder 17">
            <a:extLst>
              <a:ext uri="{FF2B5EF4-FFF2-40B4-BE49-F238E27FC236}">
                <a16:creationId xmlns:a16="http://schemas.microsoft.com/office/drawing/2014/main" id="{4B04F98F-AE22-7740-61DA-41878B247BD6}"/>
              </a:ext>
            </a:extLst>
          </p:cNvPr>
          <p:cNvSpPr/>
          <p:nvPr/>
        </p:nvSpPr>
        <p:spPr>
          <a:xfrm>
            <a:off x="4230466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lussdiagramm: Verbinder 18">
            <a:extLst>
              <a:ext uri="{FF2B5EF4-FFF2-40B4-BE49-F238E27FC236}">
                <a16:creationId xmlns:a16="http://schemas.microsoft.com/office/drawing/2014/main" id="{A9D89D5C-B178-3572-10B4-53570B362935}"/>
              </a:ext>
            </a:extLst>
          </p:cNvPr>
          <p:cNvSpPr/>
          <p:nvPr/>
        </p:nvSpPr>
        <p:spPr>
          <a:xfrm>
            <a:off x="4910488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lussdiagramm: Verbinder 19">
            <a:extLst>
              <a:ext uri="{FF2B5EF4-FFF2-40B4-BE49-F238E27FC236}">
                <a16:creationId xmlns:a16="http://schemas.microsoft.com/office/drawing/2014/main" id="{E2ABD5B7-3AB3-AFE1-ECD5-663436A17909}"/>
              </a:ext>
            </a:extLst>
          </p:cNvPr>
          <p:cNvSpPr/>
          <p:nvPr/>
        </p:nvSpPr>
        <p:spPr>
          <a:xfrm>
            <a:off x="5590510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7CE1C75-EFD3-22B3-2467-B2025AD12621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>
            <a:off x="3852863" y="3645221"/>
            <a:ext cx="377603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25638ABA-AE7C-6195-8DA8-B85F75C25430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4516216" y="3645221"/>
            <a:ext cx="394272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C4CEEC4-91AD-6FC0-6AB5-D7042599EBAA}"/>
              </a:ext>
            </a:extLst>
          </p:cNvPr>
          <p:cNvCxnSpPr>
            <a:cxnSpLocks/>
          </p:cNvCxnSpPr>
          <p:nvPr/>
        </p:nvCxnSpPr>
        <p:spPr>
          <a:xfrm>
            <a:off x="5196238" y="3645221"/>
            <a:ext cx="394272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435328AD-5CE1-AE90-AF34-EB12B3C59A67}"/>
              </a:ext>
            </a:extLst>
          </p:cNvPr>
          <p:cNvCxnSpPr>
            <a:cxnSpLocks/>
            <a:stCxn id="20" idx="5"/>
            <a:endCxn id="9" idx="1"/>
          </p:cNvCxnSpPr>
          <p:nvPr/>
        </p:nvCxnSpPr>
        <p:spPr>
          <a:xfrm>
            <a:off x="5834413" y="3746249"/>
            <a:ext cx="246285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209;p30">
            <a:extLst>
              <a:ext uri="{FF2B5EF4-FFF2-40B4-BE49-F238E27FC236}">
                <a16:creationId xmlns:a16="http://schemas.microsoft.com/office/drawing/2014/main" id="{579F478D-7C80-8EC4-9E43-B99140DCC0FE}"/>
              </a:ext>
            </a:extLst>
          </p:cNvPr>
          <p:cNvSpPr txBox="1">
            <a:spLocks/>
          </p:cNvSpPr>
          <p:nvPr/>
        </p:nvSpPr>
        <p:spPr>
          <a:xfrm>
            <a:off x="1319488" y="4241876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 err="1"/>
              <a:t>Develop</a:t>
            </a:r>
            <a:endParaRPr lang="de-DE" dirty="0"/>
          </a:p>
        </p:txBody>
      </p:sp>
      <p:sp>
        <p:nvSpPr>
          <p:cNvPr id="38" name="Google Shape;209;p30">
            <a:extLst>
              <a:ext uri="{FF2B5EF4-FFF2-40B4-BE49-F238E27FC236}">
                <a16:creationId xmlns:a16="http://schemas.microsoft.com/office/drawing/2014/main" id="{F247AADF-C613-1063-0318-6521CFF145E7}"/>
              </a:ext>
            </a:extLst>
          </p:cNvPr>
          <p:cNvSpPr txBox="1">
            <a:spLocks/>
          </p:cNvSpPr>
          <p:nvPr/>
        </p:nvSpPr>
        <p:spPr>
          <a:xfrm>
            <a:off x="4230466" y="29177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Branch FF0815</a:t>
            </a:r>
          </a:p>
        </p:txBody>
      </p:sp>
    </p:spTree>
    <p:extLst>
      <p:ext uri="{BB962C8B-B14F-4D97-AF65-F5344CB8AC3E}">
        <p14:creationId xmlns:p14="http://schemas.microsoft.com/office/powerpoint/2010/main" val="1255709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041B61C3-588A-10C4-717C-624D4C1B7E65}"/>
              </a:ext>
            </a:extLst>
          </p:cNvPr>
          <p:cNvSpPr/>
          <p:nvPr/>
        </p:nvSpPr>
        <p:spPr>
          <a:xfrm>
            <a:off x="7370394" y="405896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BBC76108-16E2-6255-AF30-CD3DC5A911CF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7513268" y="946581"/>
            <a:ext cx="0" cy="324851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2CC8BF54-FF15-9ED3-316B-9E193D88CBC5}"/>
              </a:ext>
            </a:extLst>
          </p:cNvPr>
          <p:cNvSpPr txBox="1"/>
          <p:nvPr/>
        </p:nvSpPr>
        <p:spPr>
          <a:xfrm>
            <a:off x="7083501" y="539797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develop</a:t>
            </a:r>
            <a:endParaRPr lang="de-DE" b="1" dirty="0"/>
          </a:p>
        </p:txBody>
      </p:sp>
      <p:sp>
        <p:nvSpPr>
          <p:cNvPr id="39" name="Flussdiagramm: Verbinder 38">
            <a:extLst>
              <a:ext uri="{FF2B5EF4-FFF2-40B4-BE49-F238E27FC236}">
                <a16:creationId xmlns:a16="http://schemas.microsoft.com/office/drawing/2014/main" id="{27A27827-7CA8-711E-C79A-35AC73E55274}"/>
              </a:ext>
            </a:extLst>
          </p:cNvPr>
          <p:cNvSpPr/>
          <p:nvPr/>
        </p:nvSpPr>
        <p:spPr>
          <a:xfrm>
            <a:off x="7370393" y="1271432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2BFD58C-8CDF-2664-630A-CAB33D12F439}"/>
              </a:ext>
            </a:extLst>
          </p:cNvPr>
          <p:cNvCxnSpPr>
            <a:cxnSpLocks/>
          </p:cNvCxnSpPr>
          <p:nvPr/>
        </p:nvCxnSpPr>
        <p:spPr>
          <a:xfrm flipH="1" flipV="1">
            <a:off x="7513267" y="1557182"/>
            <a:ext cx="1" cy="2501784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C4CF0A8A-5A46-27C1-34E5-206F518546EF}"/>
              </a:ext>
            </a:extLst>
          </p:cNvPr>
          <p:cNvCxnSpPr>
            <a:cxnSpLocks/>
          </p:cNvCxnSpPr>
          <p:nvPr/>
        </p:nvCxnSpPr>
        <p:spPr>
          <a:xfrm flipV="1">
            <a:off x="6558387" y="946581"/>
            <a:ext cx="0" cy="300522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ussdiagramm: Verbinder 62">
            <a:extLst>
              <a:ext uri="{FF2B5EF4-FFF2-40B4-BE49-F238E27FC236}">
                <a16:creationId xmlns:a16="http://schemas.microsoft.com/office/drawing/2014/main" id="{5F851640-C08F-114D-9C50-C9468D12D0FC}"/>
              </a:ext>
            </a:extLst>
          </p:cNvPr>
          <p:cNvSpPr/>
          <p:nvPr/>
        </p:nvSpPr>
        <p:spPr>
          <a:xfrm>
            <a:off x="6415512" y="380893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Flussdiagramm: Verbinder 194">
            <a:extLst>
              <a:ext uri="{FF2B5EF4-FFF2-40B4-BE49-F238E27FC236}">
                <a16:creationId xmlns:a16="http://schemas.microsoft.com/office/drawing/2014/main" id="{60A62232-580C-E593-B137-0E1E673FDBA5}"/>
              </a:ext>
            </a:extLst>
          </p:cNvPr>
          <p:cNvSpPr/>
          <p:nvPr/>
        </p:nvSpPr>
        <p:spPr>
          <a:xfrm>
            <a:off x="6416948" y="2813577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Flussdiagramm: Verbinder 195">
            <a:extLst>
              <a:ext uri="{FF2B5EF4-FFF2-40B4-BE49-F238E27FC236}">
                <a16:creationId xmlns:a16="http://schemas.microsoft.com/office/drawing/2014/main" id="{7227C8A5-78D3-42BB-13B4-9218BDE0621B}"/>
              </a:ext>
            </a:extLst>
          </p:cNvPr>
          <p:cNvSpPr/>
          <p:nvPr/>
        </p:nvSpPr>
        <p:spPr>
          <a:xfrm>
            <a:off x="6415512" y="201493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Flussdiagramm: Verbinder 196">
            <a:extLst>
              <a:ext uri="{FF2B5EF4-FFF2-40B4-BE49-F238E27FC236}">
                <a16:creationId xmlns:a16="http://schemas.microsoft.com/office/drawing/2014/main" id="{B7273E5F-BA7B-A8E2-4DC1-742A50678CE7}"/>
              </a:ext>
            </a:extLst>
          </p:cNvPr>
          <p:cNvSpPr/>
          <p:nvPr/>
        </p:nvSpPr>
        <p:spPr>
          <a:xfrm>
            <a:off x="6415512" y="1559390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119ABFE4-AFDC-DD1E-0FC9-C07C404ABD09}"/>
              </a:ext>
            </a:extLst>
          </p:cNvPr>
          <p:cNvCxnSpPr>
            <a:cxnSpLocks/>
            <a:stCxn id="14" idx="2"/>
            <a:endCxn id="63" idx="6"/>
          </p:cNvCxnSpPr>
          <p:nvPr/>
        </p:nvCxnSpPr>
        <p:spPr>
          <a:xfrm flipH="1" flipV="1">
            <a:off x="6701262" y="3951810"/>
            <a:ext cx="669132" cy="250031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mit Pfeil 199">
            <a:extLst>
              <a:ext uri="{FF2B5EF4-FFF2-40B4-BE49-F238E27FC236}">
                <a16:creationId xmlns:a16="http://schemas.microsoft.com/office/drawing/2014/main" id="{60DB9D7C-8607-F011-8EBC-D3ACA3AB893E}"/>
              </a:ext>
            </a:extLst>
          </p:cNvPr>
          <p:cNvCxnSpPr>
            <a:cxnSpLocks/>
            <a:stCxn id="197" idx="7"/>
            <a:endCxn id="39" idx="2"/>
          </p:cNvCxnSpPr>
          <p:nvPr/>
        </p:nvCxnSpPr>
        <p:spPr>
          <a:xfrm flipV="1">
            <a:off x="6659415" y="1414307"/>
            <a:ext cx="710978" cy="18693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feld 203">
            <a:extLst>
              <a:ext uri="{FF2B5EF4-FFF2-40B4-BE49-F238E27FC236}">
                <a16:creationId xmlns:a16="http://schemas.microsoft.com/office/drawing/2014/main" id="{6D810B3D-AA0D-F3F3-B261-2AA72BE026B5}"/>
              </a:ext>
            </a:extLst>
          </p:cNvPr>
          <p:cNvSpPr txBox="1"/>
          <p:nvPr/>
        </p:nvSpPr>
        <p:spPr>
          <a:xfrm>
            <a:off x="6110341" y="523588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feature</a:t>
            </a:r>
          </a:p>
        </p:txBody>
      </p:sp>
      <p:pic>
        <p:nvPicPr>
          <p:cNvPr id="5" name="Grafik 4" descr="Ein Bild, das Text, Screenshot, Visitenkarte, Schrift enthält.&#10;&#10;Automatisch generierte Beschreibung">
            <a:extLst>
              <a:ext uri="{FF2B5EF4-FFF2-40B4-BE49-F238E27FC236}">
                <a16:creationId xmlns:a16="http://schemas.microsoft.com/office/drawing/2014/main" id="{EDE28A7A-55F2-F29D-66D0-780FAE0C0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18" y="1708464"/>
            <a:ext cx="5103862" cy="3029740"/>
          </a:xfrm>
          <a:prstGeom prst="rect">
            <a:avLst/>
          </a:prstGeom>
        </p:spPr>
      </p:pic>
      <p:sp>
        <p:nvSpPr>
          <p:cNvPr id="8" name="Google Shape;209;p30">
            <a:extLst>
              <a:ext uri="{FF2B5EF4-FFF2-40B4-BE49-F238E27FC236}">
                <a16:creationId xmlns:a16="http://schemas.microsoft.com/office/drawing/2014/main" id="{73B9B95A-78CC-2BB7-6954-0458F2852B8E}"/>
              </a:ext>
            </a:extLst>
          </p:cNvPr>
          <p:cNvSpPr txBox="1">
            <a:spLocks/>
          </p:cNvSpPr>
          <p:nvPr/>
        </p:nvSpPr>
        <p:spPr>
          <a:xfrm>
            <a:off x="695250" y="934986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Lösung: </a:t>
            </a:r>
            <a:br>
              <a:rPr lang="de-DE" dirty="0"/>
            </a:br>
            <a:r>
              <a:rPr lang="de-DE" dirty="0"/>
              <a:t>Branchen ableiten und zusammenführen</a:t>
            </a:r>
          </a:p>
        </p:txBody>
      </p:sp>
    </p:spTree>
    <p:extLst>
      <p:ext uri="{BB962C8B-B14F-4D97-AF65-F5344CB8AC3E}">
        <p14:creationId xmlns:p14="http://schemas.microsoft.com/office/powerpoint/2010/main" val="334569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  <p:bldP spid="39" grpId="0" animBg="1"/>
      <p:bldP spid="63" grpId="0" animBg="1"/>
      <p:bldP spid="195" grpId="0" animBg="1"/>
      <p:bldP spid="196" grpId="0" animBg="1"/>
      <p:bldP spid="197" grpId="0" animBg="1"/>
      <p:bldP spid="20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Lösung: </a:t>
            </a:r>
            <a:br>
              <a:rPr lang="de-DE" dirty="0"/>
            </a:br>
            <a:r>
              <a:rPr lang="de-DE" dirty="0"/>
              <a:t>Branchen ableiten – Aufgabe 1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Aufgabe 1</a:t>
            </a:r>
          </a:p>
          <a:p>
            <a:endParaRPr lang="de-DE" dirty="0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F5B8A157-2D51-25CA-B2D1-D6BDC8BF9D72}"/>
              </a:ext>
            </a:extLst>
          </p:cNvPr>
          <p:cNvSpPr/>
          <p:nvPr/>
        </p:nvSpPr>
        <p:spPr>
          <a:xfrm>
            <a:off x="1809751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D57AD888-F8A8-FF52-429B-5384EF522F58}"/>
              </a:ext>
            </a:extLst>
          </p:cNvPr>
          <p:cNvSpPr/>
          <p:nvPr/>
        </p:nvSpPr>
        <p:spPr>
          <a:xfrm>
            <a:off x="2431257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83594D8-6250-7BDB-DD33-DC3AB008C003}"/>
              </a:ext>
            </a:extLst>
          </p:cNvPr>
          <p:cNvSpPr/>
          <p:nvPr/>
        </p:nvSpPr>
        <p:spPr>
          <a:xfrm>
            <a:off x="3052763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F5F508E-FCA1-B05A-D3D4-60968E977BEE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2095501" y="2428875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3D939C1-8318-AEC5-E633-41982E3E3B4D}"/>
              </a:ext>
            </a:extLst>
          </p:cNvPr>
          <p:cNvCxnSpPr/>
          <p:nvPr/>
        </p:nvCxnSpPr>
        <p:spPr>
          <a:xfrm>
            <a:off x="2717007" y="2428875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67A5B3A6-F107-2146-6D40-AAD3A00248C1}"/>
              </a:ext>
            </a:extLst>
          </p:cNvPr>
          <p:cNvSpPr/>
          <p:nvPr/>
        </p:nvSpPr>
        <p:spPr>
          <a:xfrm>
            <a:off x="3674269" y="170672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825D5985-3F12-01AE-9101-F7C7833F2BC8}"/>
              </a:ext>
            </a:extLst>
          </p:cNvPr>
          <p:cNvCxnSpPr>
            <a:cxnSpLocks/>
            <a:stCxn id="5" idx="7"/>
            <a:endCxn id="10" idx="3"/>
          </p:cNvCxnSpPr>
          <p:nvPr/>
        </p:nvCxnSpPr>
        <p:spPr>
          <a:xfrm flipV="1">
            <a:off x="3296666" y="1950624"/>
            <a:ext cx="419450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209;p30">
            <a:extLst>
              <a:ext uri="{FF2B5EF4-FFF2-40B4-BE49-F238E27FC236}">
                <a16:creationId xmlns:a16="http://schemas.microsoft.com/office/drawing/2014/main" id="{95A244DA-7139-CE3B-6B45-8A075EFC27DE}"/>
              </a:ext>
            </a:extLst>
          </p:cNvPr>
          <p:cNvSpPr txBox="1">
            <a:spLocks/>
          </p:cNvSpPr>
          <p:nvPr/>
        </p:nvSpPr>
        <p:spPr>
          <a:xfrm>
            <a:off x="1154983" y="2823775"/>
            <a:ext cx="1309535" cy="28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 err="1"/>
              <a:t>develop</a:t>
            </a:r>
            <a:endParaRPr lang="de-DE" dirty="0"/>
          </a:p>
          <a:p>
            <a:endParaRPr lang="de-DE" dirty="0"/>
          </a:p>
        </p:txBody>
      </p:sp>
      <p:sp>
        <p:nvSpPr>
          <p:cNvPr id="22" name="Google Shape;209;p30">
            <a:extLst>
              <a:ext uri="{FF2B5EF4-FFF2-40B4-BE49-F238E27FC236}">
                <a16:creationId xmlns:a16="http://schemas.microsoft.com/office/drawing/2014/main" id="{6D732EC7-8C17-402A-BC1A-6862B2BCF72C}"/>
              </a:ext>
            </a:extLst>
          </p:cNvPr>
          <p:cNvSpPr txBox="1">
            <a:spLocks/>
          </p:cNvSpPr>
          <p:nvPr/>
        </p:nvSpPr>
        <p:spPr>
          <a:xfrm>
            <a:off x="3874448" y="1591973"/>
            <a:ext cx="1309535" cy="28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FF185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52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Lösung: </a:t>
            </a:r>
            <a:br>
              <a:rPr lang="de-DE" dirty="0"/>
            </a:br>
            <a:r>
              <a:rPr lang="de-DE" dirty="0"/>
              <a:t>Branchen ableiten und zusammenführen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Aufgabe 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582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Lösung: </a:t>
            </a:r>
            <a:br>
              <a:rPr lang="de-DE" dirty="0"/>
            </a:br>
            <a:r>
              <a:rPr lang="de-DE" dirty="0"/>
              <a:t>Branchen ableiten und zusammenführen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Aufgabe 3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855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Einführung in Git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 verteiltes Versionskontrollsystem, das zur Verfolgung von Änderungen im Quellcode während der Softwareentwicklung verwendet wird.</a:t>
            </a:r>
            <a:endParaRPr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1431132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2052638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2674144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3295650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1716882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2338388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2959894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3295650" y="306033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2918047" y="3304234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4825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 err="1"/>
              <a:t>Reset</a:t>
            </a:r>
            <a:r>
              <a:rPr lang="de-DE" dirty="0"/>
              <a:t> – zurücksetzen lokaler Änderungen, </a:t>
            </a:r>
            <a:br>
              <a:rPr lang="de-DE" dirty="0"/>
            </a:br>
            <a:r>
              <a:rPr lang="de-DE" dirty="0"/>
              <a:t>die nicht </a:t>
            </a:r>
            <a:r>
              <a:rPr lang="de-DE" dirty="0" err="1"/>
              <a:t>commitet</a:t>
            </a:r>
            <a:r>
              <a:rPr lang="de-DE" dirty="0"/>
              <a:t> sind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reset</a:t>
            </a:r>
            <a:r>
              <a:rPr lang="de-DE" dirty="0"/>
              <a:t> HEAD -- </a:t>
            </a:r>
            <a:r>
              <a:rPr lang="de-DE" dirty="0" err="1"/>
              <a:t>hard</a:t>
            </a:r>
            <a:r>
              <a:rPr lang="de-DE" dirty="0"/>
              <a:t> | </a:t>
            </a:r>
            <a:r>
              <a:rPr lang="de-DE" dirty="0" err="1"/>
              <a:t>git</a:t>
            </a:r>
            <a:r>
              <a:rPr lang="de-DE" dirty="0"/>
              <a:t> clean -</a:t>
            </a:r>
            <a:r>
              <a:rPr lang="de-DE" dirty="0" err="1"/>
              <a:t>fdx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149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Pipeline </a:t>
            </a:r>
            <a:r>
              <a:rPr lang="de-DE" dirty="0" err="1"/>
              <a:t>gitlab-ci.yml</a:t>
            </a:r>
            <a:endParaRPr lang="de-DE" dirty="0"/>
          </a:p>
        </p:txBody>
      </p:sp>
      <p:pic>
        <p:nvPicPr>
          <p:cNvPr id="7" name="Grafik 6" descr="Ein Bild, das Text, Screenshot, Software, Multimedia enthält.&#10;&#10;Automatisch generierte Beschreibung">
            <a:extLst>
              <a:ext uri="{FF2B5EF4-FFF2-40B4-BE49-F238E27FC236}">
                <a16:creationId xmlns:a16="http://schemas.microsoft.com/office/drawing/2014/main" id="{98CA70B3-0AAB-66EC-75EC-33863587C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4" y="629584"/>
            <a:ext cx="3200623" cy="407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57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Pipeline </a:t>
            </a:r>
            <a:br>
              <a:rPr lang="de-DE" dirty="0"/>
            </a:br>
            <a:r>
              <a:rPr lang="de-DE" dirty="0"/>
              <a:t>Variablen </a:t>
            </a:r>
            <a:br>
              <a:rPr lang="de-DE" dirty="0"/>
            </a:br>
            <a:r>
              <a:rPr lang="de-DE" dirty="0"/>
              <a:t>Benutzung</a:t>
            </a:r>
          </a:p>
        </p:txBody>
      </p:sp>
      <p:pic>
        <p:nvPicPr>
          <p:cNvPr id="5" name="Grafik 4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AC7C9839-A3E0-85AA-5F82-F30E7B42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981" y="465271"/>
            <a:ext cx="5771998" cy="453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81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Bisect</a:t>
            </a:r>
            <a:r>
              <a:rPr lang="de-DE" dirty="0"/>
              <a:t> Fehler über die letzten 300commits finden</a:t>
            </a:r>
          </a:p>
        </p:txBody>
      </p:sp>
      <p:pic>
        <p:nvPicPr>
          <p:cNvPr id="3" name="Grafik 2" descr="Ein Bild, das Text, Visitenkarte, Screenshot, Schrift enthält.&#10;&#10;Automatisch generierte Beschreibung">
            <a:extLst>
              <a:ext uri="{FF2B5EF4-FFF2-40B4-BE49-F238E27FC236}">
                <a16:creationId xmlns:a16="http://schemas.microsoft.com/office/drawing/2014/main" id="{39342DD9-78EA-E3F6-EB3A-CA549D15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068" y="1679840"/>
            <a:ext cx="6307931" cy="32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32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Vielen Dank. Bitte zögern Sie nicht, Fragen zu stellen. 😄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Vielen Dank für Ihre Zeit 😊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ist ein verteiltes Versionskontrollsystem.</a:t>
            </a:r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Es ermöglicht mehreren Personen, an einem Projekt zusammenzuarbeiten.</a:t>
            </a:r>
            <a:endParaRPr dirty="0"/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Folie 1</a:t>
            </a:r>
            <a:endParaRPr/>
          </a:p>
        </p:txBody>
      </p:sp>
      <p:sp>
        <p:nvSpPr>
          <p:cNvPr id="253" name="Google Shape;253;p36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Änderungen, die von verschiedenen Personen vorgenommen wurden, können zusammengeführt werden.</a:t>
            </a:r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75CCB7-F69A-318D-D170-0310BA71D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2" y="401508"/>
            <a:ext cx="8602275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0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ist ein verteiltes Versionskontrollsystem.</a:t>
            </a:r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Es ermöglicht mehreren Personen, an einem Projekt zusammenzuarbeiten.</a:t>
            </a:r>
            <a:endParaRPr/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Collabration</a:t>
            </a:r>
            <a:endParaRPr dirty="0"/>
          </a:p>
        </p:txBody>
      </p:sp>
      <p:sp>
        <p:nvSpPr>
          <p:cNvPr id="253" name="Google Shape;253;p36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Änderungen, die von verschiedenen Personen vorgenommen wurden, können zusammengeführt werden.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895" r="27895"/>
          <a:stretch/>
        </p:blipFill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</p:spPr>
      </p:pic>
      <p:sp>
        <p:nvSpPr>
          <p:cNvPr id="259" name="Google Shape;259;p37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kann git?</a:t>
            </a:r>
            <a:endParaRPr dirty="0"/>
          </a:p>
        </p:txBody>
      </p:sp>
      <p:sp>
        <p:nvSpPr>
          <p:cNvPr id="260" name="Google Shape;260;p37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verfolgt Änderungen am Quellcode mithilfe von Commits.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Jeder Commit stellt eine Momentaufnahme des Codes zu einem bestimmten Zeitpunkt dar.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Der CommitVerlauf hilft Entwicklern, die Entwicklung des Projekts zu verstehen.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Remote Repositories</a:t>
            </a:r>
            <a:endParaRPr dirty="0"/>
          </a:p>
        </p:txBody>
      </p:sp>
      <p:sp>
        <p:nvSpPr>
          <p:cNvPr id="274" name="Google Shape;274;p3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Remote-Repositories ermöglichen die Zusammenarbeit und Sicherung von Code.</a:t>
            </a:r>
            <a:endParaRPr/>
          </a:p>
        </p:txBody>
      </p:sp>
      <p:sp>
        <p:nvSpPr>
          <p:cNvPr id="275" name="Google Shape;275;p39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Git-Repositorys können auf Remote-Servern gehostet werden.</a:t>
            </a:r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Beliebte Hosting-Plattformen sind GitHub, Bitbucket und GitLab.</a:t>
            </a:r>
            <a:endParaRPr/>
          </a:p>
        </p:txBody>
      </p:sp>
      <p:pic>
        <p:nvPicPr>
          <p:cNvPr id="277" name="Google Shape;277;p39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l="30135" r="30139"/>
          <a:stretch/>
        </p:blipFill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bash ist eine Befehlszeilenschnittstelle für Git</a:t>
            </a: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Es ermöglicht Benutzern, über die Befehlszeile mit Git zu interagieren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Was ist GIT-Bash?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Es bietet eine leistungsstarke und effiziente Möglichkeit, die Versionskontrolle zu verwalten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864</Words>
  <Application>Microsoft Office PowerPoint</Application>
  <PresentationFormat>Bildschirmpräsentation (16:9)</PresentationFormat>
  <Paragraphs>145</Paragraphs>
  <Slides>45</Slides>
  <Notes>45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45</vt:i4>
      </vt:variant>
    </vt:vector>
  </HeadingPairs>
  <TitlesOfParts>
    <vt:vector size="57" baseType="lpstr">
      <vt:lpstr>League Spartan Medium</vt:lpstr>
      <vt:lpstr>League Spartan</vt:lpstr>
      <vt:lpstr>GitLab Sans</vt:lpstr>
      <vt:lpstr>Open Sans Medium</vt:lpstr>
      <vt:lpstr>Lato Light</vt:lpstr>
      <vt:lpstr>Calibri</vt:lpstr>
      <vt:lpstr>Inter</vt:lpstr>
      <vt:lpstr>-apple-system</vt:lpstr>
      <vt:lpstr>Poppins</vt:lpstr>
      <vt:lpstr>Arial</vt:lpstr>
      <vt:lpstr>Simple Light</vt:lpstr>
      <vt:lpstr>Modern Monochrome - v1</vt:lpstr>
      <vt:lpstr>Herzlich Willkommen zum</vt:lpstr>
      <vt:lpstr>Herzlich Willkommen</vt:lpstr>
      <vt:lpstr>Trainer</vt:lpstr>
      <vt:lpstr>Einführung in Git</vt:lpstr>
      <vt:lpstr>Folie 1</vt:lpstr>
      <vt:lpstr>Collabration</vt:lpstr>
      <vt:lpstr>GIT kann git?</vt:lpstr>
      <vt:lpstr>Remote Repositories</vt:lpstr>
      <vt:lpstr>Was ist GIT-Bash?</vt:lpstr>
      <vt:lpstr>Git Config - Username and Email</vt:lpstr>
      <vt:lpstr>Git Config - Username</vt:lpstr>
      <vt:lpstr>Git Config - Username and Email</vt:lpstr>
      <vt:lpstr>Starte ein neues Git Projekts</vt:lpstr>
      <vt:lpstr>Generieren eines SSH -Keys</vt:lpstr>
      <vt:lpstr>PowerPoint-Präsentation</vt:lpstr>
      <vt:lpstr>Download einer Kopie eines existierenden Projektes</vt:lpstr>
      <vt:lpstr>Grundlegende GIT-Bash-Befehle</vt:lpstr>
      <vt:lpstr>2. Arbeite mit deinen Files</vt:lpstr>
      <vt:lpstr>2. File Status</vt:lpstr>
      <vt:lpstr>3. Behalte die Übersicht</vt:lpstr>
      <vt:lpstr>4. Füge die Dateien der „Staging Area“ hinzu</vt:lpstr>
      <vt:lpstr>4. Füge die Dateien der „Staging Area“ hinzu</vt:lpstr>
      <vt:lpstr>5. Commite alle Änderungen im Stage</vt:lpstr>
      <vt:lpstr>Git – Wo befinden wir uns?</vt:lpstr>
      <vt:lpstr>6. Behalte den Überblick </vt:lpstr>
      <vt:lpstr>7. Überprüfe die GIT Verlauf</vt:lpstr>
      <vt:lpstr>8. Lokales Repository mit Server Synchronisieren - push</vt:lpstr>
      <vt:lpstr>Git – Wo befinden wir uns?</vt:lpstr>
      <vt:lpstr>Dateien ignorieren mit .gitignore</vt:lpstr>
      <vt:lpstr>Schreiben Sie bitte eine persönliche Einschätzung von 0 bis 100% in den Chat in wieweit Sie den bisherigen GIT Workflow verstanden haben.</vt:lpstr>
      <vt:lpstr>Git Branches </vt:lpstr>
      <vt:lpstr>Branches </vt:lpstr>
      <vt:lpstr>Verzweigen und Zusammenführen</vt:lpstr>
      <vt:lpstr>Zusammenarbeit und Remote-Repositories</vt:lpstr>
      <vt:lpstr>Aufgabe:  Branchen ableiten und zusammenführen</vt:lpstr>
      <vt:lpstr>PowerPoint-Präsentation</vt:lpstr>
      <vt:lpstr>Lösung:  Branchen ableiten – Aufgabe 1</vt:lpstr>
      <vt:lpstr>Lösung:  Branchen ableiten und zusammenführen</vt:lpstr>
      <vt:lpstr>Lösung:  Branchen ableiten und zusammenführen</vt:lpstr>
      <vt:lpstr>Reset – zurücksetzen lokaler Änderungen,  die nicht commitet sind </vt:lpstr>
      <vt:lpstr>Pipeline gitlab-ci.yml</vt:lpstr>
      <vt:lpstr>Pipeline  Variablen  Benutzung</vt:lpstr>
      <vt:lpstr>Git Bisect Fehler über die letzten 300commits finden</vt:lpstr>
      <vt:lpstr>Vielen Dank. Bitte zögern Sie nicht, Fragen zu stellen. 😄</vt:lpstr>
      <vt:lpstr>Vielen Dank für Ihre Zeit 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den GIT-Bash-Befehl</dc:title>
  <cp:lastModifiedBy>John Kellner</cp:lastModifiedBy>
  <cp:revision>25</cp:revision>
  <dcterms:modified xsi:type="dcterms:W3CDTF">2023-07-24T10:52:07Z</dcterms:modified>
</cp:coreProperties>
</file>